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8" r:id="rId3"/>
    <p:sldId id="300" r:id="rId4"/>
    <p:sldId id="260" r:id="rId5"/>
    <p:sldId id="339" r:id="rId6"/>
    <p:sldId id="294" r:id="rId7"/>
    <p:sldId id="265" r:id="rId8"/>
    <p:sldId id="291" r:id="rId9"/>
    <p:sldId id="278" r:id="rId10"/>
    <p:sldId id="312" r:id="rId11"/>
    <p:sldId id="313" r:id="rId12"/>
    <p:sldId id="314" r:id="rId13"/>
    <p:sldId id="315" r:id="rId14"/>
    <p:sldId id="316" r:id="rId15"/>
    <p:sldId id="317" r:id="rId16"/>
    <p:sldId id="322" r:id="rId17"/>
    <p:sldId id="288" r:id="rId18"/>
    <p:sldId id="341" r:id="rId19"/>
    <p:sldId id="342" r:id="rId20"/>
    <p:sldId id="340" r:id="rId21"/>
    <p:sldId id="347" r:id="rId22"/>
    <p:sldId id="344" r:id="rId23"/>
    <p:sldId id="345" r:id="rId24"/>
    <p:sldId id="346" r:id="rId25"/>
    <p:sldId id="29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C845"/>
    <a:srgbClr val="42B051"/>
    <a:srgbClr val="FFC000"/>
    <a:srgbClr val="FFFFFF"/>
    <a:srgbClr val="86632A"/>
    <a:srgbClr val="FF0000"/>
    <a:srgbClr val="5FC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7" autoAdjust="0"/>
    <p:restoredTop sz="94028" autoAdjust="0"/>
  </p:normalViewPr>
  <p:slideViewPr>
    <p:cSldViewPr snapToGrid="0">
      <p:cViewPr varScale="1">
        <p:scale>
          <a:sx n="92" d="100"/>
          <a:sy n="92" d="100"/>
        </p:scale>
        <p:origin x="66"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6DAC-6F50-40F4-A72D-D9C3C70BC8BB}" type="datetimeFigureOut">
              <a:rPr lang="en-DE" smtClean="0"/>
              <a:t>24/09/2019</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C6AE7F-29E5-4064-8DBE-EDB72FBDFF2E}" type="slidenum">
              <a:rPr lang="en-DE" smtClean="0"/>
              <a:t>‹#›</a:t>
            </a:fld>
            <a:endParaRPr lang="en-DE"/>
          </a:p>
        </p:txBody>
      </p:sp>
    </p:spTree>
    <p:extLst>
      <p:ext uri="{BB962C8B-B14F-4D97-AF65-F5344CB8AC3E}">
        <p14:creationId xmlns:p14="http://schemas.microsoft.com/office/powerpoint/2010/main" val="299587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1" u="none" strike="noStrike" kern="1200" dirty="0">
                <a:solidFill>
                  <a:schemeClr val="tx1"/>
                </a:solidFill>
                <a:effectLst/>
                <a:latin typeface="+mn-lt"/>
                <a:ea typeface="+mn-ea"/>
                <a:cs typeface="+mn-cs"/>
              </a:rPr>
              <a:t>Thanks XXX for the kind introduction and thank you all for sparing me a few minutes to talk about our climate emergency. </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Today I’d like to give you a brief overview of the 1.5°C climate goal. I’ll talk about the potential impacts associated with a warming of 1.5°C and the associated risks. I’ll also talk about the implications of staying below 1.5°C of warming and the associated risks and opportunities.</a:t>
            </a:r>
          </a:p>
          <a:p>
            <a:pPr rtl="0"/>
            <a:endParaRPr lang="en-GB" sz="1200" b="0" i="1" u="none" strike="noStrike" kern="1200" dirty="0">
              <a:solidFill>
                <a:schemeClr val="tx1"/>
              </a:solidFill>
              <a:effectLst/>
              <a:latin typeface="+mn-lt"/>
              <a:ea typeface="+mn-ea"/>
              <a:cs typeface="+mn-cs"/>
            </a:endParaRPr>
          </a:p>
          <a:p>
            <a:pPr rtl="0"/>
            <a:r>
              <a:rPr lang="en-GB" sz="1200" b="0" i="1" u="none" strike="noStrike" kern="1200" dirty="0">
                <a:solidFill>
                  <a:schemeClr val="tx1"/>
                </a:solidFill>
                <a:effectLst/>
                <a:latin typeface="+mn-lt"/>
                <a:ea typeface="+mn-ea"/>
                <a:cs typeface="+mn-cs"/>
              </a:rPr>
              <a:t>Let’s start with a little survey. Please raise your hand if you want to say yes.</a:t>
            </a:r>
          </a:p>
          <a:p>
            <a:pPr rtl="0"/>
            <a:endParaRPr lang="en-GB" sz="1200" b="0" i="1" u="none" strike="noStrike" kern="1200" dirty="0">
              <a:solidFill>
                <a:schemeClr val="tx1"/>
              </a:solidFill>
              <a:effectLst/>
              <a:latin typeface="+mn-lt"/>
              <a:ea typeface="+mn-ea"/>
              <a:cs typeface="+mn-cs"/>
            </a:endParaRP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experienced the European heatwaves this summer?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think that they have been influenced by human-induced climate change? </a:t>
            </a:r>
          </a:p>
          <a:p>
            <a:pPr marL="228600" indent="-228600" rtl="0">
              <a:buFont typeface="+mj-lt"/>
              <a:buAutoNum type="arabicPeriod"/>
            </a:pPr>
            <a:r>
              <a:rPr lang="en-GB" sz="1200" b="0" i="0" u="none" strike="noStrike" kern="1200" dirty="0">
                <a:solidFill>
                  <a:schemeClr val="tx1"/>
                </a:solidFill>
                <a:effectLst/>
                <a:latin typeface="+mn-lt"/>
                <a:ea typeface="+mn-ea"/>
                <a:cs typeface="+mn-cs"/>
              </a:rPr>
              <a:t>How many of you find our current climate situation worrying?</a:t>
            </a:r>
          </a:p>
          <a:p>
            <a:br>
              <a:rPr lang="en-GB" dirty="0"/>
            </a:br>
            <a:endParaRPr lang="en-GB" sz="1200" b="0" i="0" u="none" strike="noStrike"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a:t>
            </a:fld>
            <a:endParaRPr lang="en-DE"/>
          </a:p>
        </p:txBody>
      </p:sp>
    </p:spTree>
    <p:extLst>
      <p:ext uri="{BB962C8B-B14F-4D97-AF65-F5344CB8AC3E}">
        <p14:creationId xmlns:p14="http://schemas.microsoft.com/office/powerpoint/2010/main" val="288827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11</a:t>
            </a:fld>
            <a:endParaRPr lang="en-DE"/>
          </a:p>
        </p:txBody>
      </p:sp>
    </p:spTree>
    <p:extLst>
      <p:ext uri="{BB962C8B-B14F-4D97-AF65-F5344CB8AC3E}">
        <p14:creationId xmlns:p14="http://schemas.microsoft.com/office/powerpoint/2010/main" val="397684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12</a:t>
            </a:fld>
            <a:endParaRPr lang="en-DE"/>
          </a:p>
        </p:txBody>
      </p:sp>
    </p:spTree>
    <p:extLst>
      <p:ext uri="{BB962C8B-B14F-4D97-AF65-F5344CB8AC3E}">
        <p14:creationId xmlns:p14="http://schemas.microsoft.com/office/powerpoint/2010/main" val="391418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13</a:t>
            </a:fld>
            <a:endParaRPr lang="en-DE"/>
          </a:p>
        </p:txBody>
      </p:sp>
    </p:spTree>
    <p:extLst>
      <p:ext uri="{BB962C8B-B14F-4D97-AF65-F5344CB8AC3E}">
        <p14:creationId xmlns:p14="http://schemas.microsoft.com/office/powerpoint/2010/main" val="375399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14</a:t>
            </a:fld>
            <a:endParaRPr lang="en-DE"/>
          </a:p>
        </p:txBody>
      </p:sp>
    </p:spTree>
    <p:extLst>
      <p:ext uri="{BB962C8B-B14F-4D97-AF65-F5344CB8AC3E}">
        <p14:creationId xmlns:p14="http://schemas.microsoft.com/office/powerpoint/2010/main" val="348388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15</a:t>
            </a:fld>
            <a:endParaRPr lang="en-DE"/>
          </a:p>
        </p:txBody>
      </p:sp>
    </p:spTree>
    <p:extLst>
      <p:ext uri="{BB962C8B-B14F-4D97-AF65-F5344CB8AC3E}">
        <p14:creationId xmlns:p14="http://schemas.microsoft.com/office/powerpoint/2010/main" val="2882462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16</a:t>
            </a:fld>
            <a:endParaRPr lang="en-DE"/>
          </a:p>
        </p:txBody>
      </p:sp>
    </p:spTree>
    <p:extLst>
      <p:ext uri="{BB962C8B-B14F-4D97-AF65-F5344CB8AC3E}">
        <p14:creationId xmlns:p14="http://schemas.microsoft.com/office/powerpoint/2010/main" val="125009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17</a:t>
            </a:fld>
            <a:endParaRPr lang="en-DE"/>
          </a:p>
        </p:txBody>
      </p:sp>
    </p:spTree>
    <p:extLst>
      <p:ext uri="{BB962C8B-B14F-4D97-AF65-F5344CB8AC3E}">
        <p14:creationId xmlns:p14="http://schemas.microsoft.com/office/powerpoint/2010/main" val="1689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18</a:t>
            </a:fld>
            <a:endParaRPr lang="en-DE"/>
          </a:p>
        </p:txBody>
      </p:sp>
    </p:spTree>
    <p:extLst>
      <p:ext uri="{BB962C8B-B14F-4D97-AF65-F5344CB8AC3E}">
        <p14:creationId xmlns:p14="http://schemas.microsoft.com/office/powerpoint/2010/main" val="1558642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19</a:t>
            </a:fld>
            <a:endParaRPr lang="en-DE"/>
          </a:p>
        </p:txBody>
      </p:sp>
    </p:spTree>
    <p:extLst>
      <p:ext uri="{BB962C8B-B14F-4D97-AF65-F5344CB8AC3E}">
        <p14:creationId xmlns:p14="http://schemas.microsoft.com/office/powerpoint/2010/main" val="342120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20</a:t>
            </a:fld>
            <a:endParaRPr lang="en-DE"/>
          </a:p>
        </p:txBody>
      </p:sp>
    </p:spTree>
    <p:extLst>
      <p:ext uri="{BB962C8B-B14F-4D97-AF65-F5344CB8AC3E}">
        <p14:creationId xmlns:p14="http://schemas.microsoft.com/office/powerpoint/2010/main" val="229479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3</a:t>
            </a:fld>
            <a:endParaRPr lang="en-DE"/>
          </a:p>
        </p:txBody>
      </p:sp>
    </p:spTree>
    <p:extLst>
      <p:ext uri="{BB962C8B-B14F-4D97-AF65-F5344CB8AC3E}">
        <p14:creationId xmlns:p14="http://schemas.microsoft.com/office/powerpoint/2010/main" val="297519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21</a:t>
            </a:fld>
            <a:endParaRPr lang="en-DE"/>
          </a:p>
        </p:txBody>
      </p:sp>
    </p:spTree>
    <p:extLst>
      <p:ext uri="{BB962C8B-B14F-4D97-AF65-F5344CB8AC3E}">
        <p14:creationId xmlns:p14="http://schemas.microsoft.com/office/powerpoint/2010/main" val="844591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22</a:t>
            </a:fld>
            <a:endParaRPr lang="en-DE"/>
          </a:p>
        </p:txBody>
      </p:sp>
    </p:spTree>
    <p:extLst>
      <p:ext uri="{BB962C8B-B14F-4D97-AF65-F5344CB8AC3E}">
        <p14:creationId xmlns:p14="http://schemas.microsoft.com/office/powerpoint/2010/main" val="84989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23</a:t>
            </a:fld>
            <a:endParaRPr lang="en-DE"/>
          </a:p>
        </p:txBody>
      </p:sp>
    </p:spTree>
    <p:extLst>
      <p:ext uri="{BB962C8B-B14F-4D97-AF65-F5344CB8AC3E}">
        <p14:creationId xmlns:p14="http://schemas.microsoft.com/office/powerpoint/2010/main" val="384698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24</a:t>
            </a:fld>
            <a:endParaRPr lang="en-DE"/>
          </a:p>
        </p:txBody>
      </p:sp>
    </p:spTree>
    <p:extLst>
      <p:ext uri="{BB962C8B-B14F-4D97-AF65-F5344CB8AC3E}">
        <p14:creationId xmlns:p14="http://schemas.microsoft.com/office/powerpoint/2010/main" val="190939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25</a:t>
            </a:fld>
            <a:endParaRPr lang="en-DE"/>
          </a:p>
        </p:txBody>
      </p:sp>
    </p:spTree>
    <p:extLst>
      <p:ext uri="{BB962C8B-B14F-4D97-AF65-F5344CB8AC3E}">
        <p14:creationId xmlns:p14="http://schemas.microsoft.com/office/powerpoint/2010/main" val="283266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4</a:t>
            </a:fld>
            <a:endParaRPr lang="en-DE"/>
          </a:p>
        </p:txBody>
      </p:sp>
    </p:spTree>
    <p:extLst>
      <p:ext uri="{BB962C8B-B14F-4D97-AF65-F5344CB8AC3E}">
        <p14:creationId xmlns:p14="http://schemas.microsoft.com/office/powerpoint/2010/main" val="299827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5</a:t>
            </a:fld>
            <a:endParaRPr lang="en-DE"/>
          </a:p>
        </p:txBody>
      </p:sp>
    </p:spTree>
    <p:extLst>
      <p:ext uri="{BB962C8B-B14F-4D97-AF65-F5344CB8AC3E}">
        <p14:creationId xmlns:p14="http://schemas.microsoft.com/office/powerpoint/2010/main" val="281427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6</a:t>
            </a:fld>
            <a:endParaRPr lang="en-DE"/>
          </a:p>
        </p:txBody>
      </p:sp>
    </p:spTree>
    <p:extLst>
      <p:ext uri="{BB962C8B-B14F-4D97-AF65-F5344CB8AC3E}">
        <p14:creationId xmlns:p14="http://schemas.microsoft.com/office/powerpoint/2010/main" val="5740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7</a:t>
            </a:fld>
            <a:endParaRPr lang="en-DE"/>
          </a:p>
        </p:txBody>
      </p:sp>
    </p:spTree>
    <p:extLst>
      <p:ext uri="{BB962C8B-B14F-4D97-AF65-F5344CB8AC3E}">
        <p14:creationId xmlns:p14="http://schemas.microsoft.com/office/powerpoint/2010/main" val="4267142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3C6AE7F-29E5-4064-8DBE-EDB72FBDFF2E}" type="slidenum">
              <a:rPr lang="en-DE" smtClean="0"/>
              <a:t>8</a:t>
            </a:fld>
            <a:endParaRPr lang="en-DE"/>
          </a:p>
        </p:txBody>
      </p:sp>
    </p:spTree>
    <p:extLst>
      <p:ext uri="{BB962C8B-B14F-4D97-AF65-F5344CB8AC3E}">
        <p14:creationId xmlns:p14="http://schemas.microsoft.com/office/powerpoint/2010/main" val="248779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9</a:t>
            </a:fld>
            <a:endParaRPr lang="en-DE"/>
          </a:p>
        </p:txBody>
      </p:sp>
    </p:spTree>
    <p:extLst>
      <p:ext uri="{BB962C8B-B14F-4D97-AF65-F5344CB8AC3E}">
        <p14:creationId xmlns:p14="http://schemas.microsoft.com/office/powerpoint/2010/main" val="339302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shading of each ember provides a qualitative indication of the increase in risk with temperature for each individual “reason.” </a:t>
            </a:r>
          </a:p>
          <a:p>
            <a:endParaRPr lang="en-GB" dirty="0"/>
          </a:p>
          <a:p>
            <a:r>
              <a:rPr lang="en-GB" dirty="0"/>
              <a:t>Undetectable risk (white) indicates no associated impacts are detectable and attributable to climate change. </a:t>
            </a:r>
          </a:p>
          <a:p>
            <a:r>
              <a:rPr lang="en-GB" dirty="0"/>
              <a:t>Moderate risk (yellow) indicates that associated impacts are both detectable and attributable to climate change with at least medium conﬁdence, also accounting for the other speciﬁc criteria for key risks. </a:t>
            </a:r>
          </a:p>
          <a:p>
            <a:r>
              <a:rPr lang="en-GB" dirty="0"/>
              <a:t>High risk (red) indicates severe and widespread impacts, also accounting for the other speciﬁc criteria for key risks. </a:t>
            </a:r>
          </a:p>
          <a:p>
            <a:r>
              <a:rPr lang="en-GB" dirty="0"/>
              <a:t>Purple, introduced in this assessment, shows that very high risk is indicated by all speciﬁc criteria for key risks. </a:t>
            </a:r>
          </a:p>
          <a:p>
            <a:endParaRPr lang="en-GB" dirty="0"/>
          </a:p>
          <a:p>
            <a:r>
              <a:rPr lang="en-GB" dirty="0"/>
              <a:t>Comparison of the increase of risk across RFCs indicates the relative sensitivity of RFCs to increases in GMT. In general, assessment of RFCs takes autonomous adaptation into account, as was done previously (Smith et al., 2001, 2009; Schneider et al., 2007). In addition, this assessment took into account limits to adaptation in the case of RFC1, RFC3, and RFC5, independent of the development pathway. The rate and timing of climate change and physical impacts, not illustrated explicitly in this diagram, were taken into account in assessing RFC1 and RFC5. Comments superimposed on RFCs provide additional details that were factored into the assessment. The levels of risk illustrated reﬂect the judgments of Chapter 19 authors. </a:t>
            </a:r>
          </a:p>
          <a:p>
            <a:endParaRPr lang="en-GB" dirty="0"/>
          </a:p>
          <a:p>
            <a:endParaRPr lang="en-GB" dirty="0"/>
          </a:p>
          <a:p>
            <a:r>
              <a:rPr lang="en-GB" dirty="0"/>
              <a:t>Unique and threatened systems include a wide range of physical, biological, and human systems that are restricted to relatively narrow geographical ranges and are threatened by future changes in climate (Smith et al., 2001).</a:t>
            </a:r>
          </a:p>
          <a:p>
            <a:endParaRPr lang="en-GB" dirty="0"/>
          </a:p>
          <a:p>
            <a:r>
              <a:rPr lang="en-GB" dirty="0"/>
              <a:t>Extreme weather events (e.g., heat waves, intense precipitation, drought, tropical cyclones) trigger impacts that can pose key risks to societies that are exposed and vulnerable (Lavell et al., 2012). </a:t>
            </a:r>
          </a:p>
          <a:p>
            <a:endParaRPr lang="en-GB" dirty="0"/>
          </a:p>
          <a:p>
            <a:r>
              <a:rPr lang="en-GB" dirty="0"/>
              <a:t>The distribution of impacts is a category of climate change consequences that includes key risks to particular societies and social-ecological systems that may be disproportionately affected due to unequal distribution of hazards, exposure, or vulnerability. </a:t>
            </a:r>
          </a:p>
          <a:p>
            <a:endParaRPr lang="en-GB" dirty="0"/>
          </a:p>
          <a:p>
            <a:r>
              <a:rPr lang="en-GB" dirty="0"/>
              <a:t>The RFC pertaining to aggregate impacts includes risks that are aggregated globally into a single metric, such as monetary damages, lives affected, lives lost, or species or ecosystems lost. Estimates of the aggregate, economy-wide risks of climate change since AR4 continue to exhibit a low level of agreement. Studies at the sectoral level have been refined with new data and models, and have assessed new sectors.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Large-scale singular events (sometimes called “tipping points,” or critical thresholds) are abrupt and drastic changes in physical, ecological, or social systems in response to smooth variations in driving forces (Smith et al., 2001, 2009; </a:t>
            </a:r>
            <a:r>
              <a:rPr lang="en-GB" dirty="0" err="1"/>
              <a:t>McNeall</a:t>
            </a:r>
            <a:r>
              <a:rPr lang="en-GB" dirty="0"/>
              <a:t> et al., 2011). Combined with widespread vulnerability and exposure, they pose key risks because of the potential magnitude of the consequences; the rate at which they would occur; and, depending on this rate, the limited ability of society to cope with them.</a:t>
            </a:r>
          </a:p>
          <a:p>
            <a:endParaRPr lang="en-GB" dirty="0"/>
          </a:p>
        </p:txBody>
      </p:sp>
      <p:sp>
        <p:nvSpPr>
          <p:cNvPr id="4" name="Slide Number Placeholder 3"/>
          <p:cNvSpPr>
            <a:spLocks noGrp="1"/>
          </p:cNvSpPr>
          <p:nvPr>
            <p:ph type="sldNum" sz="quarter" idx="5"/>
          </p:nvPr>
        </p:nvSpPr>
        <p:spPr/>
        <p:txBody>
          <a:bodyPr/>
          <a:lstStyle/>
          <a:p>
            <a:fld id="{A3C6AE7F-29E5-4064-8DBE-EDB72FBDFF2E}" type="slidenum">
              <a:rPr lang="en-DE" smtClean="0"/>
              <a:t>10</a:t>
            </a:fld>
            <a:endParaRPr lang="en-DE"/>
          </a:p>
        </p:txBody>
      </p:sp>
    </p:spTree>
    <p:extLst>
      <p:ext uri="{BB962C8B-B14F-4D97-AF65-F5344CB8AC3E}">
        <p14:creationId xmlns:p14="http://schemas.microsoft.com/office/powerpoint/2010/main" val="3844336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C7E7-C2AE-403A-AEBF-BE4F1631B165}"/>
              </a:ext>
            </a:extLst>
          </p:cNvPr>
          <p:cNvSpPr>
            <a:spLocks noGrp="1"/>
          </p:cNvSpPr>
          <p:nvPr>
            <p:ph type="ctrTitle"/>
          </p:nvPr>
        </p:nvSpPr>
        <p:spPr/>
        <p:txBody>
          <a:bodyPr/>
          <a:lstStyle/>
          <a:p>
            <a:r>
              <a:rPr lang="en-GB" dirty="0"/>
              <a:t>A brief overview of the 1.5°C climate goal</a:t>
            </a:r>
            <a:endParaRPr lang="en-DE" dirty="0"/>
          </a:p>
        </p:txBody>
      </p:sp>
      <p:sp>
        <p:nvSpPr>
          <p:cNvPr id="3" name="Subtitle 2">
            <a:extLst>
              <a:ext uri="{FF2B5EF4-FFF2-40B4-BE49-F238E27FC236}">
                <a16:creationId xmlns:a16="http://schemas.microsoft.com/office/drawing/2014/main" id="{1CDFC7C5-2180-47D1-8D07-6F24BA4A646D}"/>
              </a:ext>
            </a:extLst>
          </p:cNvPr>
          <p:cNvSpPr>
            <a:spLocks noGrp="1"/>
          </p:cNvSpPr>
          <p:nvPr>
            <p:ph type="subTitle" idx="1"/>
          </p:nvPr>
        </p:nvSpPr>
        <p:spPr/>
        <p:txBody>
          <a:bodyPr/>
          <a:lstStyle/>
          <a:p>
            <a:r>
              <a:rPr lang="en-GB" dirty="0"/>
              <a:t>Impacts, Implications, Risks and Opportunities</a:t>
            </a:r>
            <a:endParaRPr lang="en-DE" dirty="0"/>
          </a:p>
        </p:txBody>
      </p:sp>
      <p:sp>
        <p:nvSpPr>
          <p:cNvPr id="4" name="TextBox 3">
            <a:extLst>
              <a:ext uri="{FF2B5EF4-FFF2-40B4-BE49-F238E27FC236}">
                <a16:creationId xmlns:a16="http://schemas.microsoft.com/office/drawing/2014/main" id="{77263F6C-75BC-4312-B699-7D5EDE5C9D55}"/>
              </a:ext>
            </a:extLst>
          </p:cNvPr>
          <p:cNvSpPr txBox="1"/>
          <p:nvPr/>
        </p:nvSpPr>
        <p:spPr>
          <a:xfrm>
            <a:off x="7563278" y="4778400"/>
            <a:ext cx="1710725" cy="369332"/>
          </a:xfrm>
          <a:prstGeom prst="rect">
            <a:avLst/>
          </a:prstGeom>
          <a:noFill/>
        </p:spPr>
        <p:txBody>
          <a:bodyPr wrap="none" rtlCol="0">
            <a:spAutoFit/>
          </a:bodyPr>
          <a:lstStyle/>
          <a:p>
            <a:r>
              <a:rPr lang="en-GB" dirty="0"/>
              <a:t>Jérôme Hilaire</a:t>
            </a:r>
            <a:endParaRPr lang="en-DE" dirty="0"/>
          </a:p>
        </p:txBody>
      </p:sp>
      <p:sp>
        <p:nvSpPr>
          <p:cNvPr id="5" name="TextBox 4">
            <a:extLst>
              <a:ext uri="{FF2B5EF4-FFF2-40B4-BE49-F238E27FC236}">
                <a16:creationId xmlns:a16="http://schemas.microsoft.com/office/drawing/2014/main" id="{D1F1BB18-6D70-4ED1-A0C4-D33ACA5AD80F}"/>
              </a:ext>
            </a:extLst>
          </p:cNvPr>
          <p:cNvSpPr txBox="1"/>
          <p:nvPr/>
        </p:nvSpPr>
        <p:spPr>
          <a:xfrm>
            <a:off x="6603079" y="5147732"/>
            <a:ext cx="2670924" cy="923330"/>
          </a:xfrm>
          <a:prstGeom prst="rect">
            <a:avLst/>
          </a:prstGeom>
          <a:noFill/>
        </p:spPr>
        <p:txBody>
          <a:bodyPr wrap="none" rtlCol="0">
            <a:spAutoFit/>
          </a:bodyPr>
          <a:lstStyle/>
          <a:p>
            <a:pPr algn="r"/>
            <a:r>
              <a:rPr lang="en-GB" dirty="0"/>
              <a:t>Smart &amp; Green on Stage</a:t>
            </a:r>
          </a:p>
          <a:p>
            <a:pPr algn="r"/>
            <a:r>
              <a:rPr lang="en-GB" dirty="0"/>
              <a:t>27</a:t>
            </a:r>
            <a:r>
              <a:rPr lang="en-GB" baseline="30000" dirty="0"/>
              <a:t>th</a:t>
            </a:r>
            <a:r>
              <a:rPr lang="en-GB" dirty="0"/>
              <a:t> September 2019</a:t>
            </a:r>
          </a:p>
          <a:p>
            <a:pPr algn="r"/>
            <a:r>
              <a:rPr lang="en-GB" dirty="0"/>
              <a:t>Berlin</a:t>
            </a:r>
            <a:endParaRPr lang="en-DE" dirty="0"/>
          </a:p>
        </p:txBody>
      </p:sp>
    </p:spTree>
    <p:extLst>
      <p:ext uri="{BB962C8B-B14F-4D97-AF65-F5344CB8AC3E}">
        <p14:creationId xmlns:p14="http://schemas.microsoft.com/office/powerpoint/2010/main" val="97009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F44F7E-7E26-421E-9E27-EEA4411873E6}"/>
              </a:ext>
            </a:extLst>
          </p:cNvPr>
          <p:cNvPicPr>
            <a:picLocks noChangeAspect="1"/>
          </p:cNvPicPr>
          <p:nvPr/>
        </p:nvPicPr>
        <p:blipFill>
          <a:blip r:embed="rId3"/>
          <a:stretch>
            <a:fillRect/>
          </a:stretch>
        </p:blipFill>
        <p:spPr>
          <a:xfrm>
            <a:off x="2788700" y="2091395"/>
            <a:ext cx="3227164" cy="3600000"/>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spTree>
    <p:extLst>
      <p:ext uri="{BB962C8B-B14F-4D97-AF65-F5344CB8AC3E}">
        <p14:creationId xmlns:p14="http://schemas.microsoft.com/office/powerpoint/2010/main" val="327837736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BE7C37-2C53-4CF1-B127-5FC87CE56460}"/>
              </a:ext>
            </a:extLst>
          </p:cNvPr>
          <p:cNvPicPr>
            <a:picLocks noChangeAspect="1"/>
          </p:cNvPicPr>
          <p:nvPr/>
        </p:nvPicPr>
        <p:blipFill>
          <a:blip r:embed="rId3"/>
          <a:stretch>
            <a:fillRect/>
          </a:stretch>
        </p:blipFill>
        <p:spPr>
          <a:xfrm>
            <a:off x="2788700" y="2091395"/>
            <a:ext cx="3227164" cy="3600000"/>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sp>
        <p:nvSpPr>
          <p:cNvPr id="6" name="TextBox 5">
            <a:extLst>
              <a:ext uri="{FF2B5EF4-FFF2-40B4-BE49-F238E27FC236}">
                <a16:creationId xmlns:a16="http://schemas.microsoft.com/office/drawing/2014/main" id="{688F649E-1183-4A4E-B381-BA505806AEC4}"/>
              </a:ext>
            </a:extLst>
          </p:cNvPr>
          <p:cNvSpPr txBox="1"/>
          <p:nvPr/>
        </p:nvSpPr>
        <p:spPr>
          <a:xfrm>
            <a:off x="6048231" y="3598459"/>
            <a:ext cx="3241593" cy="369332"/>
          </a:xfrm>
          <a:prstGeom prst="rect">
            <a:avLst/>
          </a:prstGeom>
          <a:noFill/>
        </p:spPr>
        <p:txBody>
          <a:bodyPr wrap="none" rtlCol="0">
            <a:spAutoFit/>
          </a:bodyPr>
          <a:lstStyle/>
          <a:p>
            <a:r>
              <a:rPr lang="en-GB" dirty="0"/>
              <a:t>(detectable and attributable)</a:t>
            </a:r>
            <a:endParaRPr lang="en-DE" dirty="0"/>
          </a:p>
        </p:txBody>
      </p:sp>
      <p:cxnSp>
        <p:nvCxnSpPr>
          <p:cNvPr id="7" name="Straight Arrow Connector 6">
            <a:extLst>
              <a:ext uri="{FF2B5EF4-FFF2-40B4-BE49-F238E27FC236}">
                <a16:creationId xmlns:a16="http://schemas.microsoft.com/office/drawing/2014/main" id="{D93BF9CF-ECAD-4696-ACE8-70BEAA4095EC}"/>
              </a:ext>
            </a:extLst>
          </p:cNvPr>
          <p:cNvCxnSpPr/>
          <p:nvPr/>
        </p:nvCxnSpPr>
        <p:spPr>
          <a:xfrm>
            <a:off x="2640842" y="3794078"/>
            <a:ext cx="87345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C1C4EA-E0FF-4C71-AB79-3395FE07F2D3}"/>
              </a:ext>
            </a:extLst>
          </p:cNvPr>
          <p:cNvSpPr txBox="1"/>
          <p:nvPr/>
        </p:nvSpPr>
        <p:spPr>
          <a:xfrm>
            <a:off x="518730" y="3609412"/>
            <a:ext cx="2128147" cy="369332"/>
          </a:xfrm>
          <a:prstGeom prst="rect">
            <a:avLst/>
          </a:prstGeom>
          <a:noFill/>
        </p:spPr>
        <p:txBody>
          <a:bodyPr wrap="none" rtlCol="0">
            <a:spAutoFit/>
          </a:bodyPr>
          <a:lstStyle/>
          <a:p>
            <a:r>
              <a:rPr lang="en-GB" b="1" dirty="0">
                <a:solidFill>
                  <a:srgbClr val="FF0000"/>
                </a:solidFill>
              </a:rPr>
              <a:t>We are here now*</a:t>
            </a:r>
            <a:endParaRPr lang="en-DE" b="1" dirty="0">
              <a:solidFill>
                <a:srgbClr val="FF0000"/>
              </a:solidFill>
            </a:endParaRPr>
          </a:p>
        </p:txBody>
      </p:sp>
      <p:sp>
        <p:nvSpPr>
          <p:cNvPr id="9" name="TextBox 8">
            <a:extLst>
              <a:ext uri="{FF2B5EF4-FFF2-40B4-BE49-F238E27FC236}">
                <a16:creationId xmlns:a16="http://schemas.microsoft.com/office/drawing/2014/main" id="{2A7C06C8-39EA-410F-B33C-42409EDC8D12}"/>
              </a:ext>
            </a:extLst>
          </p:cNvPr>
          <p:cNvSpPr txBox="1"/>
          <p:nvPr/>
        </p:nvSpPr>
        <p:spPr>
          <a:xfrm>
            <a:off x="518730" y="6543261"/>
            <a:ext cx="1955985" cy="307777"/>
          </a:xfrm>
          <a:prstGeom prst="rect">
            <a:avLst/>
          </a:prstGeom>
          <a:noFill/>
        </p:spPr>
        <p:txBody>
          <a:bodyPr wrap="none" rtlCol="0">
            <a:spAutoFit/>
          </a:bodyPr>
          <a:lstStyle/>
          <a:p>
            <a:r>
              <a:rPr lang="en-GB" sz="1400" b="1" i="1" dirty="0">
                <a:solidFill>
                  <a:srgbClr val="FF0000"/>
                </a:solidFill>
              </a:rPr>
              <a:t>* For 3 out of 5 RFCs</a:t>
            </a:r>
            <a:endParaRPr lang="en-DE" sz="1400" b="1" i="1" dirty="0">
              <a:solidFill>
                <a:srgbClr val="FF0000"/>
              </a:solidFill>
            </a:endParaRPr>
          </a:p>
        </p:txBody>
      </p:sp>
    </p:spTree>
    <p:extLst>
      <p:ext uri="{BB962C8B-B14F-4D97-AF65-F5344CB8AC3E}">
        <p14:creationId xmlns:p14="http://schemas.microsoft.com/office/powerpoint/2010/main" val="3317054560"/>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04F40-CE24-4AD9-8685-CA1D722A3E29}"/>
              </a:ext>
            </a:extLst>
          </p:cNvPr>
          <p:cNvPicPr>
            <a:picLocks noChangeAspect="1"/>
          </p:cNvPicPr>
          <p:nvPr/>
        </p:nvPicPr>
        <p:blipFill>
          <a:blip r:embed="rId3"/>
          <a:stretch>
            <a:fillRect/>
          </a:stretch>
        </p:blipFill>
        <p:spPr>
          <a:xfrm>
            <a:off x="2788700" y="2091395"/>
            <a:ext cx="3227164" cy="3600000"/>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sp>
        <p:nvSpPr>
          <p:cNvPr id="5" name="TextBox 4">
            <a:extLst>
              <a:ext uri="{FF2B5EF4-FFF2-40B4-BE49-F238E27FC236}">
                <a16:creationId xmlns:a16="http://schemas.microsoft.com/office/drawing/2014/main" id="{E2F76358-10C7-474B-AAAA-B2AE11616527}"/>
              </a:ext>
            </a:extLst>
          </p:cNvPr>
          <p:cNvSpPr txBox="1"/>
          <p:nvPr/>
        </p:nvSpPr>
        <p:spPr>
          <a:xfrm>
            <a:off x="6048231" y="3598459"/>
            <a:ext cx="3241593" cy="369332"/>
          </a:xfrm>
          <a:prstGeom prst="rect">
            <a:avLst/>
          </a:prstGeom>
          <a:noFill/>
        </p:spPr>
        <p:txBody>
          <a:bodyPr wrap="none" rtlCol="0">
            <a:spAutoFit/>
          </a:bodyPr>
          <a:lstStyle/>
          <a:p>
            <a:r>
              <a:rPr lang="en-GB" dirty="0"/>
              <a:t>(detectable and attributable)</a:t>
            </a:r>
            <a:endParaRPr lang="en-DE" dirty="0"/>
          </a:p>
        </p:txBody>
      </p:sp>
      <p:sp>
        <p:nvSpPr>
          <p:cNvPr id="9" name="TextBox 8">
            <a:extLst>
              <a:ext uri="{FF2B5EF4-FFF2-40B4-BE49-F238E27FC236}">
                <a16:creationId xmlns:a16="http://schemas.microsoft.com/office/drawing/2014/main" id="{B09E07E9-67C4-4D52-8466-D1507DE46756}"/>
              </a:ext>
            </a:extLst>
          </p:cNvPr>
          <p:cNvSpPr txBox="1"/>
          <p:nvPr/>
        </p:nvSpPr>
        <p:spPr>
          <a:xfrm>
            <a:off x="6048231" y="2938817"/>
            <a:ext cx="3119765" cy="369332"/>
          </a:xfrm>
          <a:prstGeom prst="rect">
            <a:avLst/>
          </a:prstGeom>
          <a:noFill/>
        </p:spPr>
        <p:txBody>
          <a:bodyPr wrap="none" rtlCol="0">
            <a:spAutoFit/>
          </a:bodyPr>
          <a:lstStyle/>
          <a:p>
            <a:r>
              <a:rPr lang="en-GB" dirty="0"/>
              <a:t>(significant and widespread)</a:t>
            </a:r>
            <a:endParaRPr lang="en-DE" dirty="0"/>
          </a:p>
        </p:txBody>
      </p:sp>
    </p:spTree>
    <p:extLst>
      <p:ext uri="{BB962C8B-B14F-4D97-AF65-F5344CB8AC3E}">
        <p14:creationId xmlns:p14="http://schemas.microsoft.com/office/powerpoint/2010/main" val="131788239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79674E-BF6D-4226-971F-F26D493537AF}"/>
              </a:ext>
            </a:extLst>
          </p:cNvPr>
          <p:cNvPicPr>
            <a:picLocks noChangeAspect="1"/>
          </p:cNvPicPr>
          <p:nvPr/>
        </p:nvPicPr>
        <p:blipFill>
          <a:blip r:embed="rId3"/>
          <a:stretch>
            <a:fillRect/>
          </a:stretch>
        </p:blipFill>
        <p:spPr>
          <a:xfrm>
            <a:off x="2788700" y="2091395"/>
            <a:ext cx="3227164" cy="3600000"/>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sp>
        <p:nvSpPr>
          <p:cNvPr id="5" name="TextBox 4">
            <a:extLst>
              <a:ext uri="{FF2B5EF4-FFF2-40B4-BE49-F238E27FC236}">
                <a16:creationId xmlns:a16="http://schemas.microsoft.com/office/drawing/2014/main" id="{128D95D5-A799-4222-8EBB-93F5EB35B235}"/>
              </a:ext>
            </a:extLst>
          </p:cNvPr>
          <p:cNvSpPr txBox="1"/>
          <p:nvPr/>
        </p:nvSpPr>
        <p:spPr>
          <a:xfrm>
            <a:off x="6048231" y="3598459"/>
            <a:ext cx="3241593" cy="369332"/>
          </a:xfrm>
          <a:prstGeom prst="rect">
            <a:avLst/>
          </a:prstGeom>
          <a:noFill/>
        </p:spPr>
        <p:txBody>
          <a:bodyPr wrap="none" rtlCol="0">
            <a:spAutoFit/>
          </a:bodyPr>
          <a:lstStyle/>
          <a:p>
            <a:r>
              <a:rPr lang="en-GB" dirty="0"/>
              <a:t>(detectable and attributable)</a:t>
            </a:r>
            <a:endParaRPr lang="en-DE" dirty="0"/>
          </a:p>
        </p:txBody>
      </p:sp>
      <p:sp>
        <p:nvSpPr>
          <p:cNvPr id="6" name="TextBox 5">
            <a:extLst>
              <a:ext uri="{FF2B5EF4-FFF2-40B4-BE49-F238E27FC236}">
                <a16:creationId xmlns:a16="http://schemas.microsoft.com/office/drawing/2014/main" id="{CA5BC019-6136-4EB2-8753-79AC71C941FC}"/>
              </a:ext>
            </a:extLst>
          </p:cNvPr>
          <p:cNvSpPr txBox="1"/>
          <p:nvPr/>
        </p:nvSpPr>
        <p:spPr>
          <a:xfrm>
            <a:off x="6048231" y="2938817"/>
            <a:ext cx="3119765" cy="369332"/>
          </a:xfrm>
          <a:prstGeom prst="rect">
            <a:avLst/>
          </a:prstGeom>
          <a:noFill/>
        </p:spPr>
        <p:txBody>
          <a:bodyPr wrap="none" rtlCol="0">
            <a:spAutoFit/>
          </a:bodyPr>
          <a:lstStyle/>
          <a:p>
            <a:r>
              <a:rPr lang="en-GB" dirty="0"/>
              <a:t>(significant and widespread)</a:t>
            </a:r>
            <a:endParaRPr lang="en-DE" dirty="0"/>
          </a:p>
        </p:txBody>
      </p:sp>
      <p:sp>
        <p:nvSpPr>
          <p:cNvPr id="7" name="TextBox 6">
            <a:extLst>
              <a:ext uri="{FF2B5EF4-FFF2-40B4-BE49-F238E27FC236}">
                <a16:creationId xmlns:a16="http://schemas.microsoft.com/office/drawing/2014/main" id="{D0E552C5-390A-4611-B1D5-5E39C16614F0}"/>
              </a:ext>
            </a:extLst>
          </p:cNvPr>
          <p:cNvSpPr txBox="1"/>
          <p:nvPr/>
        </p:nvSpPr>
        <p:spPr>
          <a:xfrm>
            <a:off x="6048231" y="2285998"/>
            <a:ext cx="2920992" cy="369332"/>
          </a:xfrm>
          <a:prstGeom prst="rect">
            <a:avLst/>
          </a:prstGeom>
          <a:noFill/>
        </p:spPr>
        <p:txBody>
          <a:bodyPr wrap="none" rtlCol="0">
            <a:spAutoFit/>
          </a:bodyPr>
          <a:lstStyle/>
          <a:p>
            <a:r>
              <a:rPr lang="en-GB" dirty="0"/>
              <a:t>(irreversible or persistent)</a:t>
            </a:r>
            <a:endParaRPr lang="en-DE" dirty="0"/>
          </a:p>
        </p:txBody>
      </p:sp>
      <p:cxnSp>
        <p:nvCxnSpPr>
          <p:cNvPr id="9" name="Straight Arrow Connector 8">
            <a:extLst>
              <a:ext uri="{FF2B5EF4-FFF2-40B4-BE49-F238E27FC236}">
                <a16:creationId xmlns:a16="http://schemas.microsoft.com/office/drawing/2014/main" id="{85C97190-CE4A-4272-B5F9-244608FA3241}"/>
              </a:ext>
            </a:extLst>
          </p:cNvPr>
          <p:cNvCxnSpPr/>
          <p:nvPr/>
        </p:nvCxnSpPr>
        <p:spPr>
          <a:xfrm>
            <a:off x="2640842" y="2504360"/>
            <a:ext cx="87345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3A6062-1E77-4914-BF65-60E557DE2CE1}"/>
              </a:ext>
            </a:extLst>
          </p:cNvPr>
          <p:cNvSpPr txBox="1"/>
          <p:nvPr/>
        </p:nvSpPr>
        <p:spPr>
          <a:xfrm>
            <a:off x="1037347" y="2319694"/>
            <a:ext cx="1372492" cy="369332"/>
          </a:xfrm>
          <a:prstGeom prst="rect">
            <a:avLst/>
          </a:prstGeom>
          <a:noFill/>
        </p:spPr>
        <p:txBody>
          <a:bodyPr wrap="none" rtlCol="0">
            <a:spAutoFit/>
          </a:bodyPr>
          <a:lstStyle/>
          <a:p>
            <a:r>
              <a:rPr lang="en-GB" b="1" dirty="0">
                <a:solidFill>
                  <a:srgbClr val="FF0000"/>
                </a:solidFill>
              </a:rPr>
              <a:t>No go zone</a:t>
            </a:r>
            <a:endParaRPr lang="en-DE" b="1" dirty="0">
              <a:solidFill>
                <a:srgbClr val="FF0000"/>
              </a:solidFill>
            </a:endParaRPr>
          </a:p>
        </p:txBody>
      </p:sp>
    </p:spTree>
    <p:extLst>
      <p:ext uri="{BB962C8B-B14F-4D97-AF65-F5344CB8AC3E}">
        <p14:creationId xmlns:p14="http://schemas.microsoft.com/office/powerpoint/2010/main" val="14246271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pic>
        <p:nvPicPr>
          <p:cNvPr id="4" name="Picture 3">
            <a:extLst>
              <a:ext uri="{FF2B5EF4-FFF2-40B4-BE49-F238E27FC236}">
                <a16:creationId xmlns:a16="http://schemas.microsoft.com/office/drawing/2014/main" id="{09EB40F8-2ED1-408E-92A6-6475043FCE78}"/>
              </a:ext>
            </a:extLst>
          </p:cNvPr>
          <p:cNvPicPr>
            <a:picLocks noChangeAspect="1"/>
          </p:cNvPicPr>
          <p:nvPr/>
        </p:nvPicPr>
        <p:blipFill>
          <a:blip r:embed="rId3"/>
          <a:stretch>
            <a:fillRect/>
          </a:stretch>
        </p:blipFill>
        <p:spPr>
          <a:xfrm>
            <a:off x="677334" y="2192618"/>
            <a:ext cx="8306912" cy="3600000"/>
          </a:xfrm>
          <a:prstGeom prst="rect">
            <a:avLst/>
          </a:prstGeom>
        </p:spPr>
      </p:pic>
      <p:sp>
        <p:nvSpPr>
          <p:cNvPr id="5" name="TextBox 4">
            <a:extLst>
              <a:ext uri="{FF2B5EF4-FFF2-40B4-BE49-F238E27FC236}">
                <a16:creationId xmlns:a16="http://schemas.microsoft.com/office/drawing/2014/main" id="{36BFD13F-5803-44B4-90C9-11AB1D6C9B4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(SPM)</a:t>
            </a:r>
            <a:endParaRPr lang="en-DE" sz="900" dirty="0">
              <a:solidFill>
                <a:schemeClr val="bg1">
                  <a:lumMod val="65000"/>
                </a:schemeClr>
              </a:solidFill>
            </a:endParaRPr>
          </a:p>
        </p:txBody>
      </p:sp>
    </p:spTree>
    <p:extLst>
      <p:ext uri="{BB962C8B-B14F-4D97-AF65-F5344CB8AC3E}">
        <p14:creationId xmlns:p14="http://schemas.microsoft.com/office/powerpoint/2010/main" val="2641013075"/>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pic>
        <p:nvPicPr>
          <p:cNvPr id="5" name="Picture 4">
            <a:extLst>
              <a:ext uri="{FF2B5EF4-FFF2-40B4-BE49-F238E27FC236}">
                <a16:creationId xmlns:a16="http://schemas.microsoft.com/office/drawing/2014/main" id="{97C267EE-995C-4B4B-9167-84BC7FF1EBB9}"/>
              </a:ext>
            </a:extLst>
          </p:cNvPr>
          <p:cNvPicPr>
            <a:picLocks noChangeAspect="1"/>
          </p:cNvPicPr>
          <p:nvPr/>
        </p:nvPicPr>
        <p:blipFill>
          <a:blip r:embed="rId3"/>
          <a:stretch>
            <a:fillRect/>
          </a:stretch>
        </p:blipFill>
        <p:spPr>
          <a:xfrm>
            <a:off x="677334" y="2192618"/>
            <a:ext cx="8306912" cy="3600000"/>
          </a:xfrm>
          <a:prstGeom prst="rect">
            <a:avLst/>
          </a:prstGeom>
        </p:spPr>
      </p:pic>
      <p:sp>
        <p:nvSpPr>
          <p:cNvPr id="4" name="TextBox 3">
            <a:extLst>
              <a:ext uri="{FF2B5EF4-FFF2-40B4-BE49-F238E27FC236}">
                <a16:creationId xmlns:a16="http://schemas.microsoft.com/office/drawing/2014/main" id="{E7FB515E-D25D-445F-BAAD-77599A25EFAE}"/>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(SPM)</a:t>
            </a:r>
            <a:endParaRPr lang="en-DE" sz="900" dirty="0">
              <a:solidFill>
                <a:schemeClr val="bg1">
                  <a:lumMod val="65000"/>
                </a:schemeClr>
              </a:solidFill>
            </a:endParaRPr>
          </a:p>
        </p:txBody>
      </p:sp>
    </p:spTree>
    <p:extLst>
      <p:ext uri="{BB962C8B-B14F-4D97-AF65-F5344CB8AC3E}">
        <p14:creationId xmlns:p14="http://schemas.microsoft.com/office/powerpoint/2010/main" val="3165766668"/>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pic>
        <p:nvPicPr>
          <p:cNvPr id="4" name="Picture 3">
            <a:extLst>
              <a:ext uri="{FF2B5EF4-FFF2-40B4-BE49-F238E27FC236}">
                <a16:creationId xmlns:a16="http://schemas.microsoft.com/office/drawing/2014/main" id="{6C2075CE-9D4A-4A64-A261-B2C5A204B693}"/>
              </a:ext>
            </a:extLst>
          </p:cNvPr>
          <p:cNvPicPr>
            <a:picLocks noChangeAspect="1"/>
          </p:cNvPicPr>
          <p:nvPr/>
        </p:nvPicPr>
        <p:blipFill>
          <a:blip r:embed="rId3"/>
          <a:stretch>
            <a:fillRect/>
          </a:stretch>
        </p:blipFill>
        <p:spPr>
          <a:xfrm>
            <a:off x="677334" y="2192618"/>
            <a:ext cx="8306912" cy="3600000"/>
          </a:xfrm>
          <a:prstGeom prst="rect">
            <a:avLst/>
          </a:prstGeom>
        </p:spPr>
      </p:pic>
      <p:sp>
        <p:nvSpPr>
          <p:cNvPr id="5" name="TextBox 4">
            <a:extLst>
              <a:ext uri="{FF2B5EF4-FFF2-40B4-BE49-F238E27FC236}">
                <a16:creationId xmlns:a16="http://schemas.microsoft.com/office/drawing/2014/main" id="{D32069DA-ACB2-422B-9D59-CBD1053864F2}"/>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(SPM)</a:t>
            </a:r>
            <a:endParaRPr lang="en-DE" sz="900" dirty="0">
              <a:solidFill>
                <a:schemeClr val="bg1">
                  <a:lumMod val="65000"/>
                </a:schemeClr>
              </a:solidFill>
            </a:endParaRPr>
          </a:p>
        </p:txBody>
      </p:sp>
      <p:sp>
        <p:nvSpPr>
          <p:cNvPr id="3" name="Rectangle 2">
            <a:extLst>
              <a:ext uri="{FF2B5EF4-FFF2-40B4-BE49-F238E27FC236}">
                <a16:creationId xmlns:a16="http://schemas.microsoft.com/office/drawing/2014/main" id="{E94ECBD5-DA0D-4281-9737-9C7C29A5C711}"/>
              </a:ext>
            </a:extLst>
          </p:cNvPr>
          <p:cNvSpPr/>
          <p:nvPr/>
        </p:nvSpPr>
        <p:spPr>
          <a:xfrm>
            <a:off x="1078173" y="3429000"/>
            <a:ext cx="5165678" cy="3241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0CBD69A4-6E84-4D04-A295-EB95C3BE57D1}"/>
              </a:ext>
            </a:extLst>
          </p:cNvPr>
          <p:cNvSpPr/>
          <p:nvPr/>
        </p:nvSpPr>
        <p:spPr>
          <a:xfrm>
            <a:off x="1087270" y="3042308"/>
            <a:ext cx="5165678" cy="3241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00711377"/>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grpSp>
        <p:nvGrpSpPr>
          <p:cNvPr id="40" name="Group 39">
            <a:extLst>
              <a:ext uri="{FF2B5EF4-FFF2-40B4-BE49-F238E27FC236}">
                <a16:creationId xmlns:a16="http://schemas.microsoft.com/office/drawing/2014/main" id="{CE53CBA2-3449-46D6-9567-9F4041421909}"/>
              </a:ext>
            </a:extLst>
          </p:cNvPr>
          <p:cNvGrpSpPr/>
          <p:nvPr/>
        </p:nvGrpSpPr>
        <p:grpSpPr>
          <a:xfrm>
            <a:off x="1960715" y="1449663"/>
            <a:ext cx="5400000" cy="5400000"/>
            <a:chOff x="1960715" y="1449663"/>
            <a:chExt cx="5400000" cy="5400000"/>
          </a:xfrm>
        </p:grpSpPr>
        <p:sp>
          <p:nvSpPr>
            <p:cNvPr id="10" name="Oval 9">
              <a:extLst>
                <a:ext uri="{FF2B5EF4-FFF2-40B4-BE49-F238E27FC236}">
                  <a16:creationId xmlns:a16="http://schemas.microsoft.com/office/drawing/2014/main" id="{7344DB8A-1455-41D5-8C06-DFA09382AD7B}"/>
                </a:ext>
              </a:extLst>
            </p:cNvPr>
            <p:cNvSpPr/>
            <p:nvPr/>
          </p:nvSpPr>
          <p:spPr>
            <a:xfrm>
              <a:off x="1960715" y="1449663"/>
              <a:ext cx="5400000" cy="5400000"/>
            </a:xfrm>
            <a:prstGeom prst="ellipse">
              <a:avLst/>
            </a:prstGeom>
            <a:solidFill>
              <a:srgbClr val="866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064C778C-D3B0-4BF6-8F12-42BA51D68A41}"/>
                </a:ext>
              </a:extLst>
            </p:cNvPr>
            <p:cNvSpPr txBox="1"/>
            <p:nvPr/>
          </p:nvSpPr>
          <p:spPr>
            <a:xfrm>
              <a:off x="3149226" y="1809846"/>
              <a:ext cx="3022979" cy="646331"/>
            </a:xfrm>
            <a:prstGeom prst="rect">
              <a:avLst/>
            </a:prstGeom>
            <a:noFill/>
          </p:spPr>
          <p:txBody>
            <a:bodyPr wrap="square" rtlCol="0">
              <a:spAutoFit/>
            </a:bodyPr>
            <a:lstStyle/>
            <a:p>
              <a:pPr algn="ctr"/>
              <a:r>
                <a:rPr lang="en-GB" b="1" dirty="0">
                  <a:solidFill>
                    <a:schemeClr val="bg1"/>
                  </a:solidFill>
                </a:rPr>
                <a:t>Fossil fuel reserves </a:t>
              </a:r>
            </a:p>
            <a:p>
              <a:pPr algn="ctr"/>
              <a:r>
                <a:rPr lang="en-GB" b="1" dirty="0">
                  <a:solidFill>
                    <a:schemeClr val="bg1"/>
                  </a:solidFill>
                </a:rPr>
                <a:t>4000 GtCO</a:t>
              </a:r>
              <a:r>
                <a:rPr lang="en-GB" b="1" baseline="-25000" dirty="0">
                  <a:solidFill>
                    <a:schemeClr val="bg1"/>
                  </a:solidFill>
                </a:rPr>
                <a:t>2</a:t>
              </a:r>
              <a:endParaRPr lang="en-DE" b="1" baseline="-25000" dirty="0">
                <a:solidFill>
                  <a:schemeClr val="bg1"/>
                </a:solidFill>
              </a:endParaRPr>
            </a:p>
          </p:txBody>
        </p:sp>
      </p:grpSp>
      <p:sp>
        <p:nvSpPr>
          <p:cNvPr id="12" name="Oval 11">
            <a:extLst>
              <a:ext uri="{FF2B5EF4-FFF2-40B4-BE49-F238E27FC236}">
                <a16:creationId xmlns:a16="http://schemas.microsoft.com/office/drawing/2014/main" id="{F2098128-C140-4A02-9B7B-E943407B4D7D}"/>
              </a:ext>
            </a:extLst>
          </p:cNvPr>
          <p:cNvSpPr/>
          <p:nvPr/>
        </p:nvSpPr>
        <p:spPr>
          <a:xfrm>
            <a:off x="3897515" y="5331600"/>
            <a:ext cx="1526400" cy="1526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35F71BED-C489-4904-B7C0-6C922D245B61}"/>
              </a:ext>
            </a:extLst>
          </p:cNvPr>
          <p:cNvSpPr/>
          <p:nvPr/>
        </p:nvSpPr>
        <p:spPr>
          <a:xfrm>
            <a:off x="4403315" y="6343200"/>
            <a:ext cx="514800" cy="51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E5F5A4C4-A113-4AE5-9467-619D8B04FCF3}"/>
              </a:ext>
            </a:extLst>
          </p:cNvPr>
          <p:cNvSpPr txBox="1"/>
          <p:nvPr/>
        </p:nvSpPr>
        <p:spPr>
          <a:xfrm>
            <a:off x="424746" y="5771634"/>
            <a:ext cx="2224586" cy="646331"/>
          </a:xfrm>
          <a:prstGeom prst="rect">
            <a:avLst/>
          </a:prstGeom>
          <a:noFill/>
        </p:spPr>
        <p:txBody>
          <a:bodyPr wrap="square" rtlCol="0">
            <a:spAutoFit/>
          </a:bodyPr>
          <a:lstStyle/>
          <a:p>
            <a:r>
              <a:rPr lang="en-GB" b="1" dirty="0">
                <a:solidFill>
                  <a:srgbClr val="FFC000"/>
                </a:solidFill>
              </a:rPr>
              <a:t>2°C carbon budget</a:t>
            </a:r>
          </a:p>
          <a:p>
            <a:r>
              <a:rPr lang="en-GB" b="1" dirty="0">
                <a:solidFill>
                  <a:srgbClr val="FFC000"/>
                </a:solidFill>
              </a:rPr>
              <a:t>1130 GtCO</a:t>
            </a:r>
            <a:r>
              <a:rPr lang="en-GB" b="1" baseline="-25000" dirty="0">
                <a:solidFill>
                  <a:srgbClr val="FFC000"/>
                </a:solidFill>
              </a:rPr>
              <a:t>2</a:t>
            </a:r>
            <a:endParaRPr lang="en-DE" b="1" baseline="-25000" dirty="0">
              <a:solidFill>
                <a:srgbClr val="FFC000"/>
              </a:solidFill>
            </a:endParaRPr>
          </a:p>
        </p:txBody>
      </p:sp>
      <p:sp>
        <p:nvSpPr>
          <p:cNvPr id="17" name="TextBox 16">
            <a:extLst>
              <a:ext uri="{FF2B5EF4-FFF2-40B4-BE49-F238E27FC236}">
                <a16:creationId xmlns:a16="http://schemas.microsoft.com/office/drawing/2014/main" id="{EC1AA5C6-2B02-4313-9FCE-9E900DF16EB2}"/>
              </a:ext>
            </a:extLst>
          </p:cNvPr>
          <p:cNvSpPr txBox="1"/>
          <p:nvPr/>
        </p:nvSpPr>
        <p:spPr>
          <a:xfrm>
            <a:off x="6330658" y="6277434"/>
            <a:ext cx="2453226" cy="646331"/>
          </a:xfrm>
          <a:prstGeom prst="rect">
            <a:avLst/>
          </a:prstGeom>
          <a:noFill/>
        </p:spPr>
        <p:txBody>
          <a:bodyPr wrap="square" rtlCol="0">
            <a:spAutoFit/>
          </a:bodyPr>
          <a:lstStyle/>
          <a:p>
            <a:r>
              <a:rPr lang="en-GB" b="1" dirty="0">
                <a:solidFill>
                  <a:srgbClr val="42B051"/>
                </a:solidFill>
              </a:rPr>
              <a:t>1.5°C carbon budget</a:t>
            </a:r>
          </a:p>
          <a:p>
            <a:r>
              <a:rPr lang="en-GB" b="1" dirty="0">
                <a:solidFill>
                  <a:srgbClr val="42B051"/>
                </a:solidFill>
              </a:rPr>
              <a:t>380 GtCO</a:t>
            </a:r>
            <a:r>
              <a:rPr lang="en-GB" b="1" baseline="-25000" dirty="0">
                <a:solidFill>
                  <a:srgbClr val="42B051"/>
                </a:solidFill>
              </a:rPr>
              <a:t>2</a:t>
            </a:r>
            <a:endParaRPr lang="en-DE" b="1" baseline="-25000" dirty="0">
              <a:solidFill>
                <a:srgbClr val="42B051"/>
              </a:solidFill>
            </a:endParaRPr>
          </a:p>
        </p:txBody>
      </p:sp>
      <p:cxnSp>
        <p:nvCxnSpPr>
          <p:cNvPr id="32" name="Straight Connector 31">
            <a:extLst>
              <a:ext uri="{FF2B5EF4-FFF2-40B4-BE49-F238E27FC236}">
                <a16:creationId xmlns:a16="http://schemas.microsoft.com/office/drawing/2014/main" id="{44C88080-DCD2-486C-8C00-6A6A87702DEA}"/>
              </a:ext>
            </a:extLst>
          </p:cNvPr>
          <p:cNvCxnSpPr>
            <a:stCxn id="12" idx="2"/>
            <a:endCxn id="14" idx="3"/>
          </p:cNvCxnSpPr>
          <p:nvPr/>
        </p:nvCxnSpPr>
        <p:spPr>
          <a:xfrm flipH="1">
            <a:off x="2649332" y="6094800"/>
            <a:ext cx="124818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2103DA-BC8B-47D7-9E6A-665A61DE6C69}"/>
              </a:ext>
            </a:extLst>
          </p:cNvPr>
          <p:cNvCxnSpPr>
            <a:stCxn id="13" idx="6"/>
            <a:endCxn id="17" idx="1"/>
          </p:cNvCxnSpPr>
          <p:nvPr/>
        </p:nvCxnSpPr>
        <p:spPr>
          <a:xfrm>
            <a:off x="4918115" y="6600600"/>
            <a:ext cx="1412543" cy="0"/>
          </a:xfrm>
          <a:prstGeom prst="line">
            <a:avLst/>
          </a:prstGeom>
          <a:ln w="38100">
            <a:solidFill>
              <a:srgbClr val="42B05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DD524A-7C0D-4670-8739-23335C81D822}"/>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own calculation</a:t>
            </a:r>
            <a:endParaRPr lang="en-DE" sz="900" dirty="0">
              <a:solidFill>
                <a:schemeClr val="bg1">
                  <a:lumMod val="65000"/>
                </a:schemeClr>
              </a:solidFill>
            </a:endParaRPr>
          </a:p>
        </p:txBody>
      </p:sp>
    </p:spTree>
    <p:extLst>
      <p:ext uri="{BB962C8B-B14F-4D97-AF65-F5344CB8AC3E}">
        <p14:creationId xmlns:p14="http://schemas.microsoft.com/office/powerpoint/2010/main" val="414958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8CBF5FE-763C-4160-B5E3-120988C2E2DA}"/>
              </a:ext>
            </a:extLst>
          </p:cNvPr>
          <p:cNvGrpSpPr/>
          <p:nvPr/>
        </p:nvGrpSpPr>
        <p:grpSpPr>
          <a:xfrm>
            <a:off x="677334" y="2259850"/>
            <a:ext cx="5745031" cy="3699425"/>
            <a:chOff x="3132838" y="1801504"/>
            <a:chExt cx="5745031" cy="3699425"/>
          </a:xfrm>
        </p:grpSpPr>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3794078" y="1801504"/>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3582537" y="4838131"/>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3254666" y="4652705"/>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3132838" y="4092070"/>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3132838" y="3524611"/>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3132838" y="2959846"/>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3132838" y="2367006"/>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3132838" y="1821934"/>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3458088" y="5131597"/>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4398646" y="5131597"/>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5339204" y="5131597"/>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6279762" y="5131597"/>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7220321" y="5131597"/>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3794077" y="4271824"/>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3794077" y="3705518"/>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3794077" y="3139212"/>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3794077" y="257290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3794077" y="2006600"/>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8160880" y="5131597"/>
              <a:ext cx="671979" cy="369332"/>
            </a:xfrm>
            <a:prstGeom prst="rect">
              <a:avLst/>
            </a:prstGeom>
            <a:noFill/>
          </p:spPr>
          <p:txBody>
            <a:bodyPr wrap="none" rtlCol="0">
              <a:spAutoFit/>
            </a:bodyPr>
            <a:lstStyle/>
            <a:p>
              <a:r>
                <a:rPr lang="en-GB" dirty="0"/>
                <a:t>2050</a:t>
              </a:r>
              <a:endParaRPr lang="en-DE" dirty="0"/>
            </a:p>
          </p:txBody>
        </p:sp>
      </p:grpSp>
      <p:sp>
        <p:nvSpPr>
          <p:cNvPr id="70" name="Rectangle 69">
            <a:extLst>
              <a:ext uri="{FF2B5EF4-FFF2-40B4-BE49-F238E27FC236}">
                <a16:creationId xmlns:a16="http://schemas.microsoft.com/office/drawing/2014/main" id="{4413B6D1-449B-4699-A28A-5FB5E295948F}"/>
              </a:ext>
            </a:extLst>
          </p:cNvPr>
          <p:cNvSpPr/>
          <p:nvPr/>
        </p:nvSpPr>
        <p:spPr>
          <a:xfrm>
            <a:off x="3159609" y="3010018"/>
            <a:ext cx="1004040" cy="2286456"/>
          </a:xfrm>
          <a:prstGeom prst="rect">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2" name="Straight Connector 71">
            <a:extLst>
              <a:ext uri="{FF2B5EF4-FFF2-40B4-BE49-F238E27FC236}">
                <a16:creationId xmlns:a16="http://schemas.microsoft.com/office/drawing/2014/main" id="{A7FC0262-35F5-45AD-AC1C-FFE9A3BCAB07}"/>
              </a:ext>
            </a:extLst>
          </p:cNvPr>
          <p:cNvCxnSpPr/>
          <p:nvPr/>
        </p:nvCxnSpPr>
        <p:spPr>
          <a:xfrm>
            <a:off x="3159608" y="3010015"/>
            <a:ext cx="100404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2E6BEF-7572-4BE5-8CE0-C1EB55FCBCD3}"/>
              </a:ext>
            </a:extLst>
          </p:cNvPr>
          <p:cNvCxnSpPr/>
          <p:nvPr/>
        </p:nvCxnSpPr>
        <p:spPr>
          <a:xfrm>
            <a:off x="4163648" y="3010015"/>
            <a:ext cx="0" cy="228645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02C075-E23B-4982-ACF7-7E8B7C63D648}"/>
              </a:ext>
            </a:extLst>
          </p:cNvPr>
          <p:cNvCxnSpPr/>
          <p:nvPr/>
        </p:nvCxnSpPr>
        <p:spPr>
          <a:xfrm>
            <a:off x="4163648" y="5296474"/>
            <a:ext cx="212906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225E6E8-F60E-471B-AC0D-587584682727}"/>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79" name="TextBox 78">
            <a:extLst>
              <a:ext uri="{FF2B5EF4-FFF2-40B4-BE49-F238E27FC236}">
                <a16:creationId xmlns:a16="http://schemas.microsoft.com/office/drawing/2014/main" id="{1627ED9C-178E-4D36-828F-D5C309E4FB43}"/>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
        <p:nvSpPr>
          <p:cNvPr id="82" name="TextBox 81">
            <a:extLst>
              <a:ext uri="{FF2B5EF4-FFF2-40B4-BE49-F238E27FC236}">
                <a16:creationId xmlns:a16="http://schemas.microsoft.com/office/drawing/2014/main" id="{9AC5C4A7-4D2F-486F-B322-38E4135A0DB4}"/>
              </a:ext>
            </a:extLst>
          </p:cNvPr>
          <p:cNvSpPr txBox="1"/>
          <p:nvPr/>
        </p:nvSpPr>
        <p:spPr>
          <a:xfrm>
            <a:off x="4351004" y="3577827"/>
            <a:ext cx="2117887" cy="646331"/>
          </a:xfrm>
          <a:prstGeom prst="rect">
            <a:avLst/>
          </a:prstGeom>
          <a:noFill/>
        </p:spPr>
        <p:txBody>
          <a:bodyPr wrap="none" rtlCol="0">
            <a:spAutoFit/>
          </a:bodyPr>
          <a:lstStyle/>
          <a:p>
            <a:r>
              <a:rPr lang="en-GB" b="1" dirty="0"/>
              <a:t>Budget exhausted</a:t>
            </a:r>
          </a:p>
          <a:p>
            <a:r>
              <a:rPr lang="en-GB" b="1" dirty="0"/>
              <a:t>In 10 years</a:t>
            </a:r>
            <a:endParaRPr lang="en-DE" b="1" dirty="0"/>
          </a:p>
        </p:txBody>
      </p:sp>
    </p:spTree>
    <p:extLst>
      <p:ext uri="{BB962C8B-B14F-4D97-AF65-F5344CB8AC3E}">
        <p14:creationId xmlns:p14="http://schemas.microsoft.com/office/powerpoint/2010/main" val="18890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p:bldP spid="79" grpId="0"/>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The implications of staying below 1.5°C</a:t>
            </a:r>
            <a:endParaRPr lang="en-DE" dirty="0"/>
          </a:p>
        </p:txBody>
      </p:sp>
      <p:cxnSp>
        <p:nvCxnSpPr>
          <p:cNvPr id="5" name="Straight Arrow Connector 4">
            <a:extLst>
              <a:ext uri="{FF2B5EF4-FFF2-40B4-BE49-F238E27FC236}">
                <a16:creationId xmlns:a16="http://schemas.microsoft.com/office/drawing/2014/main" id="{15F906B8-298D-48E0-82E2-E1F4F1BCF540}"/>
              </a:ext>
            </a:extLst>
          </p:cNvPr>
          <p:cNvCxnSpPr/>
          <p:nvPr/>
        </p:nvCxnSpPr>
        <p:spPr>
          <a:xfrm flipV="1">
            <a:off x="1338574" y="2259850"/>
            <a:ext cx="0" cy="3282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497D20-9060-4C5A-8C7A-89EFCE97F4AC}"/>
              </a:ext>
            </a:extLst>
          </p:cNvPr>
          <p:cNvCxnSpPr/>
          <p:nvPr/>
        </p:nvCxnSpPr>
        <p:spPr>
          <a:xfrm>
            <a:off x="1127033" y="5296477"/>
            <a:ext cx="52953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90285-886F-4A9A-8389-A2119EA7C2BF}"/>
              </a:ext>
            </a:extLst>
          </p:cNvPr>
          <p:cNvCxnSpPr>
            <a:cxnSpLocks/>
          </p:cNvCxnSpPr>
          <p:nvPr/>
        </p:nvCxnSpPr>
        <p:spPr>
          <a:xfrm flipV="1">
            <a:off x="1338574" y="3010018"/>
            <a:ext cx="1821035" cy="594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AA7301-E92A-428D-A02F-A8180A6521B4}"/>
              </a:ext>
            </a:extLst>
          </p:cNvPr>
          <p:cNvSpPr txBox="1"/>
          <p:nvPr/>
        </p:nvSpPr>
        <p:spPr>
          <a:xfrm>
            <a:off x="799162" y="5111051"/>
            <a:ext cx="306494" cy="369332"/>
          </a:xfrm>
          <a:prstGeom prst="rect">
            <a:avLst/>
          </a:prstGeom>
          <a:noFill/>
        </p:spPr>
        <p:txBody>
          <a:bodyPr wrap="none" rtlCol="0">
            <a:spAutoFit/>
          </a:bodyPr>
          <a:lstStyle/>
          <a:p>
            <a:r>
              <a:rPr lang="en-GB" dirty="0"/>
              <a:t>0</a:t>
            </a:r>
            <a:endParaRPr lang="en-DE" dirty="0"/>
          </a:p>
        </p:txBody>
      </p:sp>
      <p:sp>
        <p:nvSpPr>
          <p:cNvPr id="24" name="TextBox 23">
            <a:extLst>
              <a:ext uri="{FF2B5EF4-FFF2-40B4-BE49-F238E27FC236}">
                <a16:creationId xmlns:a16="http://schemas.microsoft.com/office/drawing/2014/main" id="{AE15995B-458C-4785-9A5D-3563FD91381B}"/>
              </a:ext>
            </a:extLst>
          </p:cNvPr>
          <p:cNvSpPr txBox="1"/>
          <p:nvPr/>
        </p:nvSpPr>
        <p:spPr>
          <a:xfrm>
            <a:off x="677334" y="4550416"/>
            <a:ext cx="428322" cy="369332"/>
          </a:xfrm>
          <a:prstGeom prst="rect">
            <a:avLst/>
          </a:prstGeom>
          <a:noFill/>
        </p:spPr>
        <p:txBody>
          <a:bodyPr wrap="none" rtlCol="0">
            <a:spAutoFit/>
          </a:bodyPr>
          <a:lstStyle/>
          <a:p>
            <a:r>
              <a:rPr lang="en-GB" dirty="0"/>
              <a:t>10</a:t>
            </a:r>
            <a:endParaRPr lang="en-DE" dirty="0"/>
          </a:p>
        </p:txBody>
      </p:sp>
      <p:sp>
        <p:nvSpPr>
          <p:cNvPr id="25" name="TextBox 24">
            <a:extLst>
              <a:ext uri="{FF2B5EF4-FFF2-40B4-BE49-F238E27FC236}">
                <a16:creationId xmlns:a16="http://schemas.microsoft.com/office/drawing/2014/main" id="{2D705138-78B2-457D-BB2E-3AB2B0929DC7}"/>
              </a:ext>
            </a:extLst>
          </p:cNvPr>
          <p:cNvSpPr txBox="1"/>
          <p:nvPr/>
        </p:nvSpPr>
        <p:spPr>
          <a:xfrm>
            <a:off x="677334" y="3982957"/>
            <a:ext cx="428322" cy="369332"/>
          </a:xfrm>
          <a:prstGeom prst="rect">
            <a:avLst/>
          </a:prstGeom>
          <a:noFill/>
        </p:spPr>
        <p:txBody>
          <a:bodyPr wrap="none" rtlCol="0">
            <a:spAutoFit/>
          </a:bodyPr>
          <a:lstStyle/>
          <a:p>
            <a:r>
              <a:rPr lang="en-GB" dirty="0"/>
              <a:t>20</a:t>
            </a:r>
            <a:endParaRPr lang="en-DE" dirty="0"/>
          </a:p>
        </p:txBody>
      </p:sp>
      <p:sp>
        <p:nvSpPr>
          <p:cNvPr id="26" name="TextBox 25">
            <a:extLst>
              <a:ext uri="{FF2B5EF4-FFF2-40B4-BE49-F238E27FC236}">
                <a16:creationId xmlns:a16="http://schemas.microsoft.com/office/drawing/2014/main" id="{261133C5-7DA1-4F81-A80B-169FFC8C05CE}"/>
              </a:ext>
            </a:extLst>
          </p:cNvPr>
          <p:cNvSpPr txBox="1"/>
          <p:nvPr/>
        </p:nvSpPr>
        <p:spPr>
          <a:xfrm>
            <a:off x="677334" y="3418192"/>
            <a:ext cx="428322" cy="369332"/>
          </a:xfrm>
          <a:prstGeom prst="rect">
            <a:avLst/>
          </a:prstGeom>
          <a:noFill/>
        </p:spPr>
        <p:txBody>
          <a:bodyPr wrap="none" rtlCol="0">
            <a:spAutoFit/>
          </a:bodyPr>
          <a:lstStyle/>
          <a:p>
            <a:r>
              <a:rPr lang="en-GB" dirty="0"/>
              <a:t>30</a:t>
            </a:r>
            <a:endParaRPr lang="en-DE" dirty="0"/>
          </a:p>
        </p:txBody>
      </p:sp>
      <p:sp>
        <p:nvSpPr>
          <p:cNvPr id="27" name="TextBox 26">
            <a:extLst>
              <a:ext uri="{FF2B5EF4-FFF2-40B4-BE49-F238E27FC236}">
                <a16:creationId xmlns:a16="http://schemas.microsoft.com/office/drawing/2014/main" id="{32D747A5-548A-43DE-A023-51F753BEA926}"/>
              </a:ext>
            </a:extLst>
          </p:cNvPr>
          <p:cNvSpPr txBox="1"/>
          <p:nvPr/>
        </p:nvSpPr>
        <p:spPr>
          <a:xfrm>
            <a:off x="677334" y="2825352"/>
            <a:ext cx="428322" cy="369332"/>
          </a:xfrm>
          <a:prstGeom prst="rect">
            <a:avLst/>
          </a:prstGeom>
          <a:noFill/>
        </p:spPr>
        <p:txBody>
          <a:bodyPr wrap="none" rtlCol="0">
            <a:spAutoFit/>
          </a:bodyPr>
          <a:lstStyle/>
          <a:p>
            <a:r>
              <a:rPr lang="en-GB" dirty="0"/>
              <a:t>40</a:t>
            </a:r>
            <a:endParaRPr lang="en-DE" dirty="0"/>
          </a:p>
        </p:txBody>
      </p:sp>
      <p:sp>
        <p:nvSpPr>
          <p:cNvPr id="28" name="TextBox 27">
            <a:extLst>
              <a:ext uri="{FF2B5EF4-FFF2-40B4-BE49-F238E27FC236}">
                <a16:creationId xmlns:a16="http://schemas.microsoft.com/office/drawing/2014/main" id="{86DA5029-0C92-4791-B483-47E729A7D7A0}"/>
              </a:ext>
            </a:extLst>
          </p:cNvPr>
          <p:cNvSpPr txBox="1"/>
          <p:nvPr/>
        </p:nvSpPr>
        <p:spPr>
          <a:xfrm>
            <a:off x="677334" y="2280280"/>
            <a:ext cx="428322" cy="369332"/>
          </a:xfrm>
          <a:prstGeom prst="rect">
            <a:avLst/>
          </a:prstGeom>
          <a:noFill/>
        </p:spPr>
        <p:txBody>
          <a:bodyPr wrap="none" rtlCol="0">
            <a:spAutoFit/>
          </a:bodyPr>
          <a:lstStyle/>
          <a:p>
            <a:r>
              <a:rPr lang="en-GB" dirty="0"/>
              <a:t>50</a:t>
            </a:r>
            <a:endParaRPr lang="en-DE" dirty="0"/>
          </a:p>
        </p:txBody>
      </p:sp>
      <p:sp>
        <p:nvSpPr>
          <p:cNvPr id="29" name="TextBox 28">
            <a:extLst>
              <a:ext uri="{FF2B5EF4-FFF2-40B4-BE49-F238E27FC236}">
                <a16:creationId xmlns:a16="http://schemas.microsoft.com/office/drawing/2014/main" id="{EDE93426-8223-4BC5-870C-F08BEC124E01}"/>
              </a:ext>
            </a:extLst>
          </p:cNvPr>
          <p:cNvSpPr txBox="1"/>
          <p:nvPr/>
        </p:nvSpPr>
        <p:spPr>
          <a:xfrm>
            <a:off x="1002584" y="5589943"/>
            <a:ext cx="671979" cy="369332"/>
          </a:xfrm>
          <a:prstGeom prst="rect">
            <a:avLst/>
          </a:prstGeom>
          <a:noFill/>
        </p:spPr>
        <p:txBody>
          <a:bodyPr wrap="none" rtlCol="0">
            <a:spAutoFit/>
          </a:bodyPr>
          <a:lstStyle/>
          <a:p>
            <a:r>
              <a:rPr lang="en-GB" dirty="0"/>
              <a:t>2000</a:t>
            </a:r>
            <a:endParaRPr lang="en-DE" dirty="0"/>
          </a:p>
        </p:txBody>
      </p:sp>
      <p:sp>
        <p:nvSpPr>
          <p:cNvPr id="30" name="TextBox 29">
            <a:extLst>
              <a:ext uri="{FF2B5EF4-FFF2-40B4-BE49-F238E27FC236}">
                <a16:creationId xmlns:a16="http://schemas.microsoft.com/office/drawing/2014/main" id="{88E10237-8421-418D-A097-1950F970E644}"/>
              </a:ext>
            </a:extLst>
          </p:cNvPr>
          <p:cNvSpPr txBox="1"/>
          <p:nvPr/>
        </p:nvSpPr>
        <p:spPr>
          <a:xfrm>
            <a:off x="1943142" y="5589943"/>
            <a:ext cx="671979" cy="369332"/>
          </a:xfrm>
          <a:prstGeom prst="rect">
            <a:avLst/>
          </a:prstGeom>
          <a:noFill/>
        </p:spPr>
        <p:txBody>
          <a:bodyPr wrap="none" rtlCol="0">
            <a:spAutoFit/>
          </a:bodyPr>
          <a:lstStyle/>
          <a:p>
            <a:r>
              <a:rPr lang="en-GB" dirty="0"/>
              <a:t>2010</a:t>
            </a:r>
            <a:endParaRPr lang="en-DE" dirty="0"/>
          </a:p>
        </p:txBody>
      </p:sp>
      <p:sp>
        <p:nvSpPr>
          <p:cNvPr id="31" name="TextBox 30">
            <a:extLst>
              <a:ext uri="{FF2B5EF4-FFF2-40B4-BE49-F238E27FC236}">
                <a16:creationId xmlns:a16="http://schemas.microsoft.com/office/drawing/2014/main" id="{E16D3BE3-8B91-4E2C-861A-41A3B0A72526}"/>
              </a:ext>
            </a:extLst>
          </p:cNvPr>
          <p:cNvSpPr txBox="1"/>
          <p:nvPr/>
        </p:nvSpPr>
        <p:spPr>
          <a:xfrm>
            <a:off x="2883700" y="5589943"/>
            <a:ext cx="671979" cy="369332"/>
          </a:xfrm>
          <a:prstGeom prst="rect">
            <a:avLst/>
          </a:prstGeom>
          <a:noFill/>
        </p:spPr>
        <p:txBody>
          <a:bodyPr wrap="square" rtlCol="0">
            <a:spAutoFit/>
          </a:bodyPr>
          <a:lstStyle/>
          <a:p>
            <a:r>
              <a:rPr lang="en-GB" dirty="0"/>
              <a:t>2020</a:t>
            </a:r>
            <a:endParaRPr lang="en-DE" dirty="0"/>
          </a:p>
        </p:txBody>
      </p:sp>
      <p:sp>
        <p:nvSpPr>
          <p:cNvPr id="32" name="TextBox 31">
            <a:extLst>
              <a:ext uri="{FF2B5EF4-FFF2-40B4-BE49-F238E27FC236}">
                <a16:creationId xmlns:a16="http://schemas.microsoft.com/office/drawing/2014/main" id="{A5EDF820-A942-413C-8DC6-2BBC42204707}"/>
              </a:ext>
            </a:extLst>
          </p:cNvPr>
          <p:cNvSpPr txBox="1"/>
          <p:nvPr/>
        </p:nvSpPr>
        <p:spPr>
          <a:xfrm>
            <a:off x="3824258" y="5589943"/>
            <a:ext cx="671979" cy="369332"/>
          </a:xfrm>
          <a:prstGeom prst="rect">
            <a:avLst/>
          </a:prstGeom>
          <a:noFill/>
        </p:spPr>
        <p:txBody>
          <a:bodyPr wrap="none" rtlCol="0">
            <a:spAutoFit/>
          </a:bodyPr>
          <a:lstStyle/>
          <a:p>
            <a:r>
              <a:rPr lang="en-GB" dirty="0"/>
              <a:t>2030</a:t>
            </a:r>
            <a:endParaRPr lang="en-DE" dirty="0"/>
          </a:p>
        </p:txBody>
      </p:sp>
      <p:sp>
        <p:nvSpPr>
          <p:cNvPr id="33" name="TextBox 32">
            <a:extLst>
              <a:ext uri="{FF2B5EF4-FFF2-40B4-BE49-F238E27FC236}">
                <a16:creationId xmlns:a16="http://schemas.microsoft.com/office/drawing/2014/main" id="{E0BDF411-0BC4-4610-805B-571B50F80585}"/>
              </a:ext>
            </a:extLst>
          </p:cNvPr>
          <p:cNvSpPr txBox="1"/>
          <p:nvPr/>
        </p:nvSpPr>
        <p:spPr>
          <a:xfrm>
            <a:off x="4764817" y="5589943"/>
            <a:ext cx="671979" cy="369332"/>
          </a:xfrm>
          <a:prstGeom prst="rect">
            <a:avLst/>
          </a:prstGeom>
          <a:noFill/>
        </p:spPr>
        <p:txBody>
          <a:bodyPr wrap="none" rtlCol="0">
            <a:spAutoFit/>
          </a:bodyPr>
          <a:lstStyle/>
          <a:p>
            <a:r>
              <a:rPr lang="en-GB" dirty="0"/>
              <a:t>2040</a:t>
            </a:r>
            <a:endParaRPr lang="en-DE" dirty="0"/>
          </a:p>
        </p:txBody>
      </p:sp>
      <p:cxnSp>
        <p:nvCxnSpPr>
          <p:cNvPr id="35" name="Straight Connector 34">
            <a:extLst>
              <a:ext uri="{FF2B5EF4-FFF2-40B4-BE49-F238E27FC236}">
                <a16:creationId xmlns:a16="http://schemas.microsoft.com/office/drawing/2014/main" id="{5001A307-F93A-435A-96E2-BE270847DB4D}"/>
              </a:ext>
            </a:extLst>
          </p:cNvPr>
          <p:cNvCxnSpPr>
            <a:cxnSpLocks/>
          </p:cNvCxnSpPr>
          <p:nvPr/>
        </p:nvCxnSpPr>
        <p:spPr>
          <a:xfrm flipH="1">
            <a:off x="1338573" y="4730170"/>
            <a:ext cx="495413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BD4FB-3D51-41F0-BBA1-7F358CBF5714}"/>
              </a:ext>
            </a:extLst>
          </p:cNvPr>
          <p:cNvCxnSpPr>
            <a:cxnSpLocks/>
          </p:cNvCxnSpPr>
          <p:nvPr/>
        </p:nvCxnSpPr>
        <p:spPr>
          <a:xfrm flipH="1">
            <a:off x="1338573" y="4163864"/>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7C43F2-A5C5-42CC-AF7E-720E83BAC117}"/>
              </a:ext>
            </a:extLst>
          </p:cNvPr>
          <p:cNvCxnSpPr>
            <a:cxnSpLocks/>
          </p:cNvCxnSpPr>
          <p:nvPr/>
        </p:nvCxnSpPr>
        <p:spPr>
          <a:xfrm flipH="1">
            <a:off x="1338573" y="3597558"/>
            <a:ext cx="4940490"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2711EC-75A1-4D04-B2C1-CD6A9F4DF628}"/>
              </a:ext>
            </a:extLst>
          </p:cNvPr>
          <p:cNvCxnSpPr>
            <a:cxnSpLocks/>
          </p:cNvCxnSpPr>
          <p:nvPr/>
        </p:nvCxnSpPr>
        <p:spPr>
          <a:xfrm flipH="1">
            <a:off x="1338573" y="3031252"/>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E9F47-8A8F-4D50-AF0C-37A06BEC4AAF}"/>
              </a:ext>
            </a:extLst>
          </p:cNvPr>
          <p:cNvCxnSpPr>
            <a:cxnSpLocks/>
          </p:cNvCxnSpPr>
          <p:nvPr/>
        </p:nvCxnSpPr>
        <p:spPr>
          <a:xfrm flipH="1">
            <a:off x="1338573" y="2464946"/>
            <a:ext cx="494731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C836B2-DD50-4BB0-B31B-F45797901074}"/>
              </a:ext>
            </a:extLst>
          </p:cNvPr>
          <p:cNvSpPr txBox="1"/>
          <p:nvPr/>
        </p:nvSpPr>
        <p:spPr>
          <a:xfrm>
            <a:off x="5705376" y="5589943"/>
            <a:ext cx="671979" cy="369332"/>
          </a:xfrm>
          <a:prstGeom prst="rect">
            <a:avLst/>
          </a:prstGeom>
          <a:noFill/>
        </p:spPr>
        <p:txBody>
          <a:bodyPr wrap="none" rtlCol="0">
            <a:spAutoFit/>
          </a:bodyPr>
          <a:lstStyle/>
          <a:p>
            <a:r>
              <a:rPr lang="en-GB" dirty="0"/>
              <a:t>2050</a:t>
            </a:r>
            <a:endParaRPr lang="en-DE" dirty="0"/>
          </a:p>
        </p:txBody>
      </p:sp>
      <p:sp>
        <p:nvSpPr>
          <p:cNvPr id="4" name="Right Triangle 3">
            <a:extLst>
              <a:ext uri="{FF2B5EF4-FFF2-40B4-BE49-F238E27FC236}">
                <a16:creationId xmlns:a16="http://schemas.microsoft.com/office/drawing/2014/main" id="{FBE19398-E607-4CF3-92EA-A9D5D6A75910}"/>
              </a:ext>
            </a:extLst>
          </p:cNvPr>
          <p:cNvSpPr/>
          <p:nvPr/>
        </p:nvSpPr>
        <p:spPr>
          <a:xfrm>
            <a:off x="3159609" y="3010780"/>
            <a:ext cx="2048103" cy="2265221"/>
          </a:xfrm>
          <a:prstGeom prst="rtTriangle">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64183318-EBEA-4BED-B702-20793E95CF2A}"/>
              </a:ext>
            </a:extLst>
          </p:cNvPr>
          <p:cNvCxnSpPr>
            <a:stCxn id="4" idx="0"/>
            <a:endCxn id="4" idx="4"/>
          </p:cNvCxnSpPr>
          <p:nvPr/>
        </p:nvCxnSpPr>
        <p:spPr>
          <a:xfrm>
            <a:off x="3159609" y="3010780"/>
            <a:ext cx="2048103" cy="22652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C63A0-9ED4-4569-B58F-168A86208CAF}"/>
              </a:ext>
            </a:extLst>
          </p:cNvPr>
          <p:cNvCxnSpPr>
            <a:stCxn id="4" idx="4"/>
          </p:cNvCxnSpPr>
          <p:nvPr/>
        </p:nvCxnSpPr>
        <p:spPr>
          <a:xfrm flipV="1">
            <a:off x="5207712" y="5276000"/>
            <a:ext cx="1084999" cy="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079D5A-C10A-483F-9FBF-49086F1F8779}"/>
              </a:ext>
            </a:extLst>
          </p:cNvPr>
          <p:cNvSpPr txBox="1"/>
          <p:nvPr/>
        </p:nvSpPr>
        <p:spPr>
          <a:xfrm>
            <a:off x="4351004" y="3577827"/>
            <a:ext cx="2117887" cy="646331"/>
          </a:xfrm>
          <a:prstGeom prst="rect">
            <a:avLst/>
          </a:prstGeom>
          <a:noFill/>
        </p:spPr>
        <p:txBody>
          <a:bodyPr wrap="none" rtlCol="0">
            <a:spAutoFit/>
          </a:bodyPr>
          <a:lstStyle/>
          <a:p>
            <a:r>
              <a:rPr lang="en-GB" b="1" dirty="0"/>
              <a:t>Budget exhausted</a:t>
            </a:r>
          </a:p>
          <a:p>
            <a:r>
              <a:rPr lang="en-GB" b="1" dirty="0"/>
              <a:t>In 20 years</a:t>
            </a:r>
            <a:endParaRPr lang="en-DE" b="1" dirty="0"/>
          </a:p>
        </p:txBody>
      </p:sp>
      <p:sp>
        <p:nvSpPr>
          <p:cNvPr id="43" name="TextBox 42">
            <a:extLst>
              <a:ext uri="{FF2B5EF4-FFF2-40B4-BE49-F238E27FC236}">
                <a16:creationId xmlns:a16="http://schemas.microsoft.com/office/drawing/2014/main" id="{7A18F42B-DAC7-4BDE-B763-6624E74C396F}"/>
              </a:ext>
            </a:extLst>
          </p:cNvPr>
          <p:cNvSpPr txBox="1"/>
          <p:nvPr/>
        </p:nvSpPr>
        <p:spPr>
          <a:xfrm>
            <a:off x="677334" y="1930400"/>
            <a:ext cx="3387466" cy="369332"/>
          </a:xfrm>
          <a:prstGeom prst="rect">
            <a:avLst/>
          </a:prstGeom>
          <a:noFill/>
        </p:spPr>
        <p:txBody>
          <a:bodyPr wrap="none" rtlCol="0">
            <a:spAutoFit/>
          </a:bodyPr>
          <a:lstStyle/>
          <a:p>
            <a:r>
              <a:rPr lang="en-GB" dirty="0"/>
              <a:t>Global annual emissions GtCO</a:t>
            </a:r>
            <a:r>
              <a:rPr lang="en-GB" baseline="-25000" dirty="0"/>
              <a:t>2</a:t>
            </a:r>
            <a:endParaRPr lang="en-DE" baseline="-25000" dirty="0"/>
          </a:p>
        </p:txBody>
      </p:sp>
      <p:sp>
        <p:nvSpPr>
          <p:cNvPr id="44" name="TextBox 43">
            <a:extLst>
              <a:ext uri="{FF2B5EF4-FFF2-40B4-BE49-F238E27FC236}">
                <a16:creationId xmlns:a16="http://schemas.microsoft.com/office/drawing/2014/main" id="{4F553DD3-52A6-441D-AF4F-1477798CAAF1}"/>
              </a:ext>
            </a:extLst>
          </p:cNvPr>
          <p:cNvSpPr txBox="1"/>
          <p:nvPr/>
        </p:nvSpPr>
        <p:spPr>
          <a:xfrm>
            <a:off x="1571493" y="3534593"/>
            <a:ext cx="1167307" cy="646331"/>
          </a:xfrm>
          <a:prstGeom prst="rect">
            <a:avLst/>
          </a:prstGeom>
          <a:noFill/>
        </p:spPr>
        <p:txBody>
          <a:bodyPr wrap="none" rtlCol="0">
            <a:spAutoFit/>
          </a:bodyPr>
          <a:lstStyle/>
          <a:p>
            <a:r>
              <a:rPr lang="en-GB" dirty="0"/>
              <a:t>Historical</a:t>
            </a:r>
          </a:p>
          <a:p>
            <a:r>
              <a:rPr lang="en-GB" dirty="0"/>
              <a:t>emissions</a:t>
            </a:r>
          </a:p>
        </p:txBody>
      </p:sp>
    </p:spTree>
    <p:extLst>
      <p:ext uri="{BB962C8B-B14F-4D97-AF65-F5344CB8AC3E}">
        <p14:creationId xmlns:p14="http://schemas.microsoft.com/office/powerpoint/2010/main" val="8447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FAF4-69CC-410A-BBF0-D726D326FC2B}"/>
              </a:ext>
            </a:extLst>
          </p:cNvPr>
          <p:cNvSpPr>
            <a:spLocks noGrp="1"/>
          </p:cNvSpPr>
          <p:nvPr>
            <p:ph type="title"/>
          </p:nvPr>
        </p:nvSpPr>
        <p:spPr/>
        <p:txBody>
          <a:bodyPr/>
          <a:lstStyle/>
          <a:p>
            <a:r>
              <a:rPr lang="en-GB" dirty="0"/>
              <a:t>Feeling global heating: 2019 heatwaves</a:t>
            </a:r>
            <a:endParaRPr lang="en-DE" dirty="0"/>
          </a:p>
        </p:txBody>
      </p:sp>
      <p:pic>
        <p:nvPicPr>
          <p:cNvPr id="6" name="Content Placeholder 5">
            <a:extLst>
              <a:ext uri="{FF2B5EF4-FFF2-40B4-BE49-F238E27FC236}">
                <a16:creationId xmlns:a16="http://schemas.microsoft.com/office/drawing/2014/main" id="{F8D9A0E0-F824-43CE-B962-35702B01A081}"/>
              </a:ext>
            </a:extLst>
          </p:cNvPr>
          <p:cNvPicPr>
            <a:picLocks noChangeAspect="1"/>
          </p:cNvPicPr>
          <p:nvPr/>
        </p:nvPicPr>
        <p:blipFill rotWithShape="1">
          <a:blip r:embed="rId2"/>
          <a:srcRect l="23361" t="19480" r="24454" b="3645"/>
          <a:stretch/>
        </p:blipFill>
        <p:spPr>
          <a:xfrm>
            <a:off x="2886353" y="1269999"/>
            <a:ext cx="4184033" cy="5543683"/>
          </a:xfrm>
          <a:prstGeom prst="rect">
            <a:avLst/>
          </a:prstGeom>
        </p:spPr>
      </p:pic>
    </p:spTree>
    <p:extLst>
      <p:ext uri="{BB962C8B-B14F-4D97-AF65-F5344CB8AC3E}">
        <p14:creationId xmlns:p14="http://schemas.microsoft.com/office/powerpoint/2010/main" val="38479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pic>
        <p:nvPicPr>
          <p:cNvPr id="4" name="Picture 3">
            <a:extLst>
              <a:ext uri="{FF2B5EF4-FFF2-40B4-BE49-F238E27FC236}">
                <a16:creationId xmlns:a16="http://schemas.microsoft.com/office/drawing/2014/main" id="{4C8B08C6-4FB0-428A-8B30-779EC28DF018}"/>
              </a:ext>
            </a:extLst>
          </p:cNvPr>
          <p:cNvPicPr>
            <a:picLocks noChangeAspect="1"/>
          </p:cNvPicPr>
          <p:nvPr/>
        </p:nvPicPr>
        <p:blipFill>
          <a:blip r:embed="rId3"/>
          <a:stretch>
            <a:fillRect/>
          </a:stretch>
        </p:blipFill>
        <p:spPr>
          <a:xfrm>
            <a:off x="677334" y="1791553"/>
            <a:ext cx="7143750" cy="4762500"/>
          </a:xfrm>
          <a:prstGeom prst="rect">
            <a:avLst/>
          </a:prstGeom>
        </p:spPr>
      </p:pic>
    </p:spTree>
    <p:extLst>
      <p:ext uri="{BB962C8B-B14F-4D97-AF65-F5344CB8AC3E}">
        <p14:creationId xmlns:p14="http://schemas.microsoft.com/office/powerpoint/2010/main" val="370399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sp>
        <p:nvSpPr>
          <p:cNvPr id="5" name="TextBox 4">
            <a:extLst>
              <a:ext uri="{FF2B5EF4-FFF2-40B4-BE49-F238E27FC236}">
                <a16:creationId xmlns:a16="http://schemas.microsoft.com/office/drawing/2014/main" id="{4DD975A1-3B69-4F6F-B9A8-D50B49E16575}"/>
              </a:ext>
            </a:extLst>
          </p:cNvPr>
          <p:cNvSpPr txBox="1"/>
          <p:nvPr/>
        </p:nvSpPr>
        <p:spPr>
          <a:xfrm>
            <a:off x="1102995" y="2763176"/>
            <a:ext cx="748923" cy="646331"/>
          </a:xfrm>
          <a:prstGeom prst="rect">
            <a:avLst/>
          </a:prstGeom>
          <a:noFill/>
        </p:spPr>
        <p:txBody>
          <a:bodyPr wrap="none" rtlCol="0">
            <a:spAutoFit/>
          </a:bodyPr>
          <a:lstStyle/>
          <a:p>
            <a:r>
              <a:rPr lang="en-GB" dirty="0"/>
              <a:t>Fossil</a:t>
            </a:r>
          </a:p>
          <a:p>
            <a:r>
              <a:rPr lang="en-GB" dirty="0"/>
              <a:t>fuels</a:t>
            </a:r>
            <a:endParaRPr lang="en-DE" dirty="0"/>
          </a:p>
        </p:txBody>
      </p:sp>
      <p:sp>
        <p:nvSpPr>
          <p:cNvPr id="6" name="TextBox 5">
            <a:extLst>
              <a:ext uri="{FF2B5EF4-FFF2-40B4-BE49-F238E27FC236}">
                <a16:creationId xmlns:a16="http://schemas.microsoft.com/office/drawing/2014/main" id="{74A923E0-7303-4586-A436-42894168822E}"/>
              </a:ext>
            </a:extLst>
          </p:cNvPr>
          <p:cNvSpPr txBox="1"/>
          <p:nvPr/>
        </p:nvSpPr>
        <p:spPr>
          <a:xfrm>
            <a:off x="1102995" y="4051876"/>
            <a:ext cx="978153" cy="369332"/>
          </a:xfrm>
          <a:prstGeom prst="rect">
            <a:avLst/>
          </a:prstGeom>
          <a:noFill/>
        </p:spPr>
        <p:txBody>
          <a:bodyPr wrap="none" rtlCol="0">
            <a:spAutoFit/>
          </a:bodyPr>
          <a:lstStyle/>
          <a:p>
            <a:r>
              <a:rPr lang="en-GB" dirty="0"/>
              <a:t>Nuclear</a:t>
            </a:r>
            <a:endParaRPr lang="en-DE" dirty="0"/>
          </a:p>
        </p:txBody>
      </p:sp>
      <p:sp>
        <p:nvSpPr>
          <p:cNvPr id="8" name="TextBox 7">
            <a:extLst>
              <a:ext uri="{FF2B5EF4-FFF2-40B4-BE49-F238E27FC236}">
                <a16:creationId xmlns:a16="http://schemas.microsoft.com/office/drawing/2014/main" id="{97B974E2-82C6-49C7-A0E8-989032F893B3}"/>
              </a:ext>
            </a:extLst>
          </p:cNvPr>
          <p:cNvSpPr txBox="1"/>
          <p:nvPr/>
        </p:nvSpPr>
        <p:spPr>
          <a:xfrm>
            <a:off x="1102995" y="5457553"/>
            <a:ext cx="998991" cy="646331"/>
          </a:xfrm>
          <a:prstGeom prst="rect">
            <a:avLst/>
          </a:prstGeom>
          <a:noFill/>
        </p:spPr>
        <p:txBody>
          <a:bodyPr wrap="none" rtlCol="0">
            <a:spAutoFit/>
          </a:bodyPr>
          <a:lstStyle/>
          <a:p>
            <a:r>
              <a:rPr lang="en-GB" dirty="0"/>
              <a:t>Solar &amp; </a:t>
            </a:r>
          </a:p>
          <a:p>
            <a:r>
              <a:rPr lang="en-GB" dirty="0"/>
              <a:t>Wind</a:t>
            </a:r>
            <a:endParaRPr lang="en-DE" dirty="0"/>
          </a:p>
        </p:txBody>
      </p:sp>
      <p:sp>
        <p:nvSpPr>
          <p:cNvPr id="13" name="TextBox 12">
            <a:extLst>
              <a:ext uri="{FF2B5EF4-FFF2-40B4-BE49-F238E27FC236}">
                <a16:creationId xmlns:a16="http://schemas.microsoft.com/office/drawing/2014/main" id="{32E7D84C-B774-448F-9D4E-6D2573095029}"/>
              </a:ext>
            </a:extLst>
          </p:cNvPr>
          <p:cNvSpPr txBox="1"/>
          <p:nvPr/>
        </p:nvSpPr>
        <p:spPr>
          <a:xfrm>
            <a:off x="1102995" y="4964304"/>
            <a:ext cx="590226" cy="369332"/>
          </a:xfrm>
          <a:prstGeom prst="rect">
            <a:avLst/>
          </a:prstGeom>
          <a:noFill/>
        </p:spPr>
        <p:txBody>
          <a:bodyPr wrap="none" rtlCol="0">
            <a:spAutoFit/>
          </a:bodyPr>
          <a:lstStyle/>
          <a:p>
            <a:r>
              <a:rPr lang="en-GB" dirty="0"/>
              <a:t>REN</a:t>
            </a:r>
            <a:endParaRPr lang="en-DE" dirty="0"/>
          </a:p>
        </p:txBody>
      </p:sp>
      <p:sp>
        <p:nvSpPr>
          <p:cNvPr id="15" name="TextBox 14">
            <a:extLst>
              <a:ext uri="{FF2B5EF4-FFF2-40B4-BE49-F238E27FC236}">
                <a16:creationId xmlns:a16="http://schemas.microsoft.com/office/drawing/2014/main" id="{28D63DFF-8CDC-4694-8B51-BB12BBB8466C}"/>
              </a:ext>
            </a:extLst>
          </p:cNvPr>
          <p:cNvSpPr txBox="1"/>
          <p:nvPr/>
        </p:nvSpPr>
        <p:spPr>
          <a:xfrm>
            <a:off x="302820" y="1480630"/>
            <a:ext cx="3618298" cy="646331"/>
          </a:xfrm>
          <a:prstGeom prst="rect">
            <a:avLst/>
          </a:prstGeom>
          <a:noFill/>
        </p:spPr>
        <p:txBody>
          <a:bodyPr wrap="none" rtlCol="0">
            <a:spAutoFit/>
          </a:bodyPr>
          <a:lstStyle/>
          <a:p>
            <a:r>
              <a:rPr lang="en-GB" dirty="0"/>
              <a:t>1. Rapid and deep near-term </a:t>
            </a:r>
          </a:p>
          <a:p>
            <a:r>
              <a:rPr lang="en-GB" dirty="0"/>
              <a:t>decarbonization of energy supply</a:t>
            </a:r>
            <a:endParaRPr lang="en-DE" dirty="0"/>
          </a:p>
        </p:txBody>
      </p:sp>
      <p:sp>
        <p:nvSpPr>
          <p:cNvPr id="18" name="TextBox 17">
            <a:extLst>
              <a:ext uri="{FF2B5EF4-FFF2-40B4-BE49-F238E27FC236}">
                <a16:creationId xmlns:a16="http://schemas.microsoft.com/office/drawing/2014/main" id="{34005A53-0B5F-4661-B303-7E8F85671E6A}"/>
              </a:ext>
            </a:extLst>
          </p:cNvPr>
          <p:cNvSpPr txBox="1"/>
          <p:nvPr/>
        </p:nvSpPr>
        <p:spPr>
          <a:xfrm>
            <a:off x="2111969" y="2132416"/>
            <a:ext cx="671979" cy="369332"/>
          </a:xfrm>
          <a:prstGeom prst="rect">
            <a:avLst/>
          </a:prstGeom>
          <a:noFill/>
        </p:spPr>
        <p:txBody>
          <a:bodyPr wrap="none" rtlCol="0">
            <a:spAutoFit/>
          </a:bodyPr>
          <a:lstStyle/>
          <a:p>
            <a:r>
              <a:rPr lang="en-GB" dirty="0"/>
              <a:t>2020</a:t>
            </a:r>
            <a:endParaRPr lang="en-DE" dirty="0"/>
          </a:p>
        </p:txBody>
      </p:sp>
      <p:sp>
        <p:nvSpPr>
          <p:cNvPr id="19" name="TextBox 18">
            <a:extLst>
              <a:ext uri="{FF2B5EF4-FFF2-40B4-BE49-F238E27FC236}">
                <a16:creationId xmlns:a16="http://schemas.microsoft.com/office/drawing/2014/main" id="{E4F7CA2E-6C47-4266-B28C-2395074278CF}"/>
              </a:ext>
            </a:extLst>
          </p:cNvPr>
          <p:cNvSpPr txBox="1"/>
          <p:nvPr/>
        </p:nvSpPr>
        <p:spPr>
          <a:xfrm>
            <a:off x="3264934" y="2131024"/>
            <a:ext cx="671979" cy="369332"/>
          </a:xfrm>
          <a:prstGeom prst="rect">
            <a:avLst/>
          </a:prstGeom>
          <a:noFill/>
        </p:spPr>
        <p:txBody>
          <a:bodyPr wrap="none" rtlCol="0">
            <a:spAutoFit/>
          </a:bodyPr>
          <a:lstStyle/>
          <a:p>
            <a:r>
              <a:rPr lang="en-GB" dirty="0"/>
              <a:t>2050</a:t>
            </a:r>
            <a:endParaRPr lang="en-DE" dirty="0"/>
          </a:p>
        </p:txBody>
      </p:sp>
      <p:pic>
        <p:nvPicPr>
          <p:cNvPr id="29" name="Picture 28">
            <a:extLst>
              <a:ext uri="{FF2B5EF4-FFF2-40B4-BE49-F238E27FC236}">
                <a16:creationId xmlns:a16="http://schemas.microsoft.com/office/drawing/2014/main" id="{B6C215CE-B13B-4ADF-BF63-547F22096EFC}"/>
              </a:ext>
            </a:extLst>
          </p:cNvPr>
          <p:cNvPicPr>
            <a:picLocks noChangeAspect="1"/>
          </p:cNvPicPr>
          <p:nvPr/>
        </p:nvPicPr>
        <p:blipFill>
          <a:blip r:embed="rId3">
            <a:biLevel thresh="50000"/>
          </a:blip>
          <a:stretch>
            <a:fillRect/>
          </a:stretch>
        </p:blipFill>
        <p:spPr>
          <a:xfrm>
            <a:off x="5395683" y="5203134"/>
            <a:ext cx="524804" cy="680146"/>
          </a:xfrm>
          <a:prstGeom prst="rect">
            <a:avLst/>
          </a:prstGeom>
        </p:spPr>
      </p:pic>
      <p:pic>
        <p:nvPicPr>
          <p:cNvPr id="31" name="Picture 30">
            <a:extLst>
              <a:ext uri="{FF2B5EF4-FFF2-40B4-BE49-F238E27FC236}">
                <a16:creationId xmlns:a16="http://schemas.microsoft.com/office/drawing/2014/main" id="{24A38AE8-D042-4FE9-BC0A-CDAC7C1DE576}"/>
              </a:ext>
            </a:extLst>
          </p:cNvPr>
          <p:cNvPicPr>
            <a:picLocks noChangeAspect="1"/>
          </p:cNvPicPr>
          <p:nvPr/>
        </p:nvPicPr>
        <p:blipFill>
          <a:blip r:embed="rId4"/>
          <a:stretch>
            <a:fillRect/>
          </a:stretch>
        </p:blipFill>
        <p:spPr>
          <a:xfrm>
            <a:off x="314180" y="3948452"/>
            <a:ext cx="576180" cy="576180"/>
          </a:xfrm>
          <a:prstGeom prst="rect">
            <a:avLst/>
          </a:prstGeom>
        </p:spPr>
      </p:pic>
      <p:grpSp>
        <p:nvGrpSpPr>
          <p:cNvPr id="22" name="Group 21">
            <a:extLst>
              <a:ext uri="{FF2B5EF4-FFF2-40B4-BE49-F238E27FC236}">
                <a16:creationId xmlns:a16="http://schemas.microsoft.com/office/drawing/2014/main" id="{F47B3F5D-DD16-4814-86BC-982428C187A2}"/>
              </a:ext>
            </a:extLst>
          </p:cNvPr>
          <p:cNvGrpSpPr/>
          <p:nvPr/>
        </p:nvGrpSpPr>
        <p:grpSpPr>
          <a:xfrm>
            <a:off x="211255" y="5028548"/>
            <a:ext cx="781342" cy="610175"/>
            <a:chOff x="883157" y="5743365"/>
            <a:chExt cx="1245638" cy="972759"/>
          </a:xfrm>
        </p:grpSpPr>
        <p:pic>
          <p:nvPicPr>
            <p:cNvPr id="35" name="Picture 34">
              <a:extLst>
                <a:ext uri="{FF2B5EF4-FFF2-40B4-BE49-F238E27FC236}">
                  <a16:creationId xmlns:a16="http://schemas.microsoft.com/office/drawing/2014/main" id="{3F9013AB-13B7-4CD4-822B-CAA83D5CD5FD}"/>
                </a:ext>
              </a:extLst>
            </p:cNvPr>
            <p:cNvPicPr>
              <a:picLocks noChangeAspect="1"/>
            </p:cNvPicPr>
            <p:nvPr/>
          </p:nvPicPr>
          <p:blipFill>
            <a:blip r:embed="rId5">
              <a:biLevel thresh="50000"/>
            </a:blip>
            <a:stretch>
              <a:fillRect/>
            </a:stretch>
          </p:blipFill>
          <p:spPr>
            <a:xfrm>
              <a:off x="1346760" y="6143294"/>
              <a:ext cx="782035" cy="493022"/>
            </a:xfrm>
            <a:prstGeom prst="rect">
              <a:avLst/>
            </a:prstGeom>
          </p:spPr>
        </p:pic>
        <p:pic>
          <p:nvPicPr>
            <p:cNvPr id="37" name="Picture 36">
              <a:extLst>
                <a:ext uri="{FF2B5EF4-FFF2-40B4-BE49-F238E27FC236}">
                  <a16:creationId xmlns:a16="http://schemas.microsoft.com/office/drawing/2014/main" id="{4191B9DD-A8F0-493F-83B1-761F6A3521D4}"/>
                </a:ext>
              </a:extLst>
            </p:cNvPr>
            <p:cNvPicPr>
              <a:picLocks noChangeAspect="1"/>
            </p:cNvPicPr>
            <p:nvPr/>
          </p:nvPicPr>
          <p:blipFill>
            <a:blip r:embed="rId6">
              <a:biLevel thresh="50000"/>
            </a:blip>
            <a:stretch>
              <a:fillRect/>
            </a:stretch>
          </p:blipFill>
          <p:spPr>
            <a:xfrm flipH="1">
              <a:off x="883157" y="5743365"/>
              <a:ext cx="576180" cy="972759"/>
            </a:xfrm>
            <a:prstGeom prst="rect">
              <a:avLst/>
            </a:prstGeom>
          </p:spPr>
        </p:pic>
      </p:grpSp>
      <p:grpSp>
        <p:nvGrpSpPr>
          <p:cNvPr id="20" name="Group 19">
            <a:extLst>
              <a:ext uri="{FF2B5EF4-FFF2-40B4-BE49-F238E27FC236}">
                <a16:creationId xmlns:a16="http://schemas.microsoft.com/office/drawing/2014/main" id="{CB2BFF38-4DA8-41E6-8162-69152221A7CD}"/>
              </a:ext>
            </a:extLst>
          </p:cNvPr>
          <p:cNvGrpSpPr/>
          <p:nvPr/>
        </p:nvGrpSpPr>
        <p:grpSpPr>
          <a:xfrm>
            <a:off x="336522" y="2731329"/>
            <a:ext cx="605203" cy="710024"/>
            <a:chOff x="268282" y="2916620"/>
            <a:chExt cx="605203" cy="710024"/>
          </a:xfrm>
        </p:grpSpPr>
        <p:pic>
          <p:nvPicPr>
            <p:cNvPr id="25" name="Picture 24">
              <a:extLst>
                <a:ext uri="{FF2B5EF4-FFF2-40B4-BE49-F238E27FC236}">
                  <a16:creationId xmlns:a16="http://schemas.microsoft.com/office/drawing/2014/main" id="{EF461B86-DEA0-4750-BF63-0801F2145FCE}"/>
                </a:ext>
              </a:extLst>
            </p:cNvPr>
            <p:cNvPicPr>
              <a:picLocks noChangeAspect="1"/>
            </p:cNvPicPr>
            <p:nvPr/>
          </p:nvPicPr>
          <p:blipFill>
            <a:blip r:embed="rId7"/>
            <a:stretch>
              <a:fillRect/>
            </a:stretch>
          </p:blipFill>
          <p:spPr>
            <a:xfrm>
              <a:off x="632390" y="3279365"/>
              <a:ext cx="241095" cy="347279"/>
            </a:xfrm>
            <a:prstGeom prst="rect">
              <a:avLst/>
            </a:prstGeom>
          </p:spPr>
        </p:pic>
        <p:pic>
          <p:nvPicPr>
            <p:cNvPr id="33" name="Picture 32">
              <a:extLst>
                <a:ext uri="{FF2B5EF4-FFF2-40B4-BE49-F238E27FC236}">
                  <a16:creationId xmlns:a16="http://schemas.microsoft.com/office/drawing/2014/main" id="{013DE511-A42A-4AF5-9028-B4EB71351231}"/>
                </a:ext>
              </a:extLst>
            </p:cNvPr>
            <p:cNvPicPr>
              <a:picLocks noChangeAspect="1"/>
            </p:cNvPicPr>
            <p:nvPr/>
          </p:nvPicPr>
          <p:blipFill>
            <a:blip r:embed="rId8">
              <a:biLevel thresh="50000"/>
            </a:blip>
            <a:stretch>
              <a:fillRect/>
            </a:stretch>
          </p:blipFill>
          <p:spPr>
            <a:xfrm>
              <a:off x="268282" y="3298673"/>
              <a:ext cx="221353" cy="319931"/>
            </a:xfrm>
            <a:prstGeom prst="rect">
              <a:avLst/>
            </a:prstGeom>
          </p:spPr>
        </p:pic>
        <p:pic>
          <p:nvPicPr>
            <p:cNvPr id="39" name="Picture 38">
              <a:extLst>
                <a:ext uri="{FF2B5EF4-FFF2-40B4-BE49-F238E27FC236}">
                  <a16:creationId xmlns:a16="http://schemas.microsoft.com/office/drawing/2014/main" id="{0957D0BD-BA66-4FFD-A8C5-2EE4CCF0B972}"/>
                </a:ext>
              </a:extLst>
            </p:cNvPr>
            <p:cNvPicPr>
              <a:picLocks noChangeAspect="1"/>
            </p:cNvPicPr>
            <p:nvPr/>
          </p:nvPicPr>
          <p:blipFill>
            <a:blip r:embed="rId9"/>
            <a:stretch>
              <a:fillRect/>
            </a:stretch>
          </p:blipFill>
          <p:spPr>
            <a:xfrm>
              <a:off x="381075" y="2916620"/>
              <a:ext cx="375867" cy="347279"/>
            </a:xfrm>
            <a:prstGeom prst="rect">
              <a:avLst/>
            </a:prstGeom>
          </p:spPr>
        </p:pic>
      </p:grpSp>
      <p:sp>
        <p:nvSpPr>
          <p:cNvPr id="3" name="TextBox 2">
            <a:extLst>
              <a:ext uri="{FF2B5EF4-FFF2-40B4-BE49-F238E27FC236}">
                <a16:creationId xmlns:a16="http://schemas.microsoft.com/office/drawing/2014/main" id="{3A3F8C84-9A07-4FCF-B365-41B100696220}"/>
              </a:ext>
            </a:extLst>
          </p:cNvPr>
          <p:cNvSpPr txBox="1"/>
          <p:nvPr/>
        </p:nvSpPr>
        <p:spPr>
          <a:xfrm>
            <a:off x="2172882" y="2901675"/>
            <a:ext cx="550151" cy="369332"/>
          </a:xfrm>
          <a:prstGeom prst="rect">
            <a:avLst/>
          </a:prstGeom>
          <a:noFill/>
        </p:spPr>
        <p:txBody>
          <a:bodyPr wrap="none" rtlCol="0">
            <a:spAutoFit/>
          </a:bodyPr>
          <a:lstStyle/>
          <a:p>
            <a:r>
              <a:rPr lang="en-GB" dirty="0"/>
              <a:t>490</a:t>
            </a:r>
            <a:endParaRPr lang="en-DE" dirty="0"/>
          </a:p>
        </p:txBody>
      </p:sp>
      <p:sp>
        <p:nvSpPr>
          <p:cNvPr id="27" name="TextBox 26">
            <a:extLst>
              <a:ext uri="{FF2B5EF4-FFF2-40B4-BE49-F238E27FC236}">
                <a16:creationId xmlns:a16="http://schemas.microsoft.com/office/drawing/2014/main" id="{1407DF47-FF52-4A75-9A41-F1B5B58B29B0}"/>
              </a:ext>
            </a:extLst>
          </p:cNvPr>
          <p:cNvSpPr txBox="1"/>
          <p:nvPr/>
        </p:nvSpPr>
        <p:spPr>
          <a:xfrm>
            <a:off x="3292781" y="2901675"/>
            <a:ext cx="550151" cy="369332"/>
          </a:xfrm>
          <a:prstGeom prst="rect">
            <a:avLst/>
          </a:prstGeom>
          <a:noFill/>
        </p:spPr>
        <p:txBody>
          <a:bodyPr wrap="none" rtlCol="0">
            <a:spAutoFit/>
          </a:bodyPr>
          <a:lstStyle/>
          <a:p>
            <a:r>
              <a:rPr lang="en-GB" dirty="0"/>
              <a:t>199</a:t>
            </a:r>
            <a:endParaRPr lang="en-DE" dirty="0"/>
          </a:p>
        </p:txBody>
      </p:sp>
      <p:sp>
        <p:nvSpPr>
          <p:cNvPr id="32" name="TextBox 31">
            <a:extLst>
              <a:ext uri="{FF2B5EF4-FFF2-40B4-BE49-F238E27FC236}">
                <a16:creationId xmlns:a16="http://schemas.microsoft.com/office/drawing/2014/main" id="{3DF997CD-202C-484C-8977-53E6544B97FD}"/>
              </a:ext>
            </a:extLst>
          </p:cNvPr>
          <p:cNvSpPr txBox="1"/>
          <p:nvPr/>
        </p:nvSpPr>
        <p:spPr>
          <a:xfrm>
            <a:off x="5343480" y="1480630"/>
            <a:ext cx="4073551" cy="369332"/>
          </a:xfrm>
          <a:prstGeom prst="rect">
            <a:avLst/>
          </a:prstGeom>
          <a:noFill/>
        </p:spPr>
        <p:txBody>
          <a:bodyPr wrap="none" rtlCol="0">
            <a:spAutoFit/>
          </a:bodyPr>
          <a:lstStyle/>
          <a:p>
            <a:r>
              <a:rPr lang="en-GB" dirty="0"/>
              <a:t>2. Greater energy demand reductions</a:t>
            </a:r>
            <a:endParaRPr lang="en-DE" dirty="0"/>
          </a:p>
        </p:txBody>
      </p:sp>
      <p:sp>
        <p:nvSpPr>
          <p:cNvPr id="34" name="TextBox 33">
            <a:extLst>
              <a:ext uri="{FF2B5EF4-FFF2-40B4-BE49-F238E27FC236}">
                <a16:creationId xmlns:a16="http://schemas.microsoft.com/office/drawing/2014/main" id="{B81C663F-EE31-4EA4-A4E9-BFF50B114CB2}"/>
              </a:ext>
            </a:extLst>
          </p:cNvPr>
          <p:cNvSpPr txBox="1"/>
          <p:nvPr/>
        </p:nvSpPr>
        <p:spPr>
          <a:xfrm>
            <a:off x="5359402" y="1960997"/>
            <a:ext cx="3183885" cy="369332"/>
          </a:xfrm>
          <a:prstGeom prst="rect">
            <a:avLst/>
          </a:prstGeom>
          <a:noFill/>
        </p:spPr>
        <p:txBody>
          <a:bodyPr wrap="none" rtlCol="0">
            <a:spAutoFit/>
          </a:bodyPr>
          <a:lstStyle/>
          <a:p>
            <a:r>
              <a:rPr lang="en-GB" dirty="0"/>
              <a:t>3. Electrification of end-uses</a:t>
            </a:r>
            <a:endParaRPr lang="en-DE" dirty="0"/>
          </a:p>
        </p:txBody>
      </p:sp>
      <p:pic>
        <p:nvPicPr>
          <p:cNvPr id="36" name="Picture 35">
            <a:extLst>
              <a:ext uri="{FF2B5EF4-FFF2-40B4-BE49-F238E27FC236}">
                <a16:creationId xmlns:a16="http://schemas.microsoft.com/office/drawing/2014/main" id="{E6FC9BCB-D949-486F-9F38-28ECA4F07697}"/>
              </a:ext>
            </a:extLst>
          </p:cNvPr>
          <p:cNvPicPr>
            <a:picLocks noChangeAspect="1"/>
          </p:cNvPicPr>
          <p:nvPr/>
        </p:nvPicPr>
        <p:blipFill>
          <a:blip r:embed="rId10">
            <a:biLevel thresh="50000"/>
          </a:blip>
          <a:stretch>
            <a:fillRect/>
          </a:stretch>
        </p:blipFill>
        <p:spPr>
          <a:xfrm>
            <a:off x="6503513" y="2456573"/>
            <a:ext cx="547369" cy="547369"/>
          </a:xfrm>
          <a:prstGeom prst="rect">
            <a:avLst/>
          </a:prstGeom>
        </p:spPr>
      </p:pic>
      <p:pic>
        <p:nvPicPr>
          <p:cNvPr id="38" name="Picture 37">
            <a:extLst>
              <a:ext uri="{FF2B5EF4-FFF2-40B4-BE49-F238E27FC236}">
                <a16:creationId xmlns:a16="http://schemas.microsoft.com/office/drawing/2014/main" id="{E1FEEA29-C905-48E0-BBF2-703321C3B6C6}"/>
              </a:ext>
            </a:extLst>
          </p:cNvPr>
          <p:cNvPicPr>
            <a:picLocks noChangeAspect="1"/>
          </p:cNvPicPr>
          <p:nvPr/>
        </p:nvPicPr>
        <p:blipFill>
          <a:blip r:embed="rId11">
            <a:biLevel thresh="50000"/>
          </a:blip>
          <a:stretch>
            <a:fillRect/>
          </a:stretch>
        </p:blipFill>
        <p:spPr>
          <a:xfrm>
            <a:off x="5685147" y="2455476"/>
            <a:ext cx="557865" cy="531031"/>
          </a:xfrm>
          <a:prstGeom prst="rect">
            <a:avLst/>
          </a:prstGeom>
        </p:spPr>
      </p:pic>
      <p:sp>
        <p:nvSpPr>
          <p:cNvPr id="40" name="TextBox 39">
            <a:extLst>
              <a:ext uri="{FF2B5EF4-FFF2-40B4-BE49-F238E27FC236}">
                <a16:creationId xmlns:a16="http://schemas.microsoft.com/office/drawing/2014/main" id="{635FF5F9-4E45-4E0B-AA5D-25516C0D5C09}"/>
              </a:ext>
            </a:extLst>
          </p:cNvPr>
          <p:cNvSpPr txBox="1"/>
          <p:nvPr/>
        </p:nvSpPr>
        <p:spPr>
          <a:xfrm>
            <a:off x="5343480" y="3164607"/>
            <a:ext cx="3150221" cy="369332"/>
          </a:xfrm>
          <a:prstGeom prst="rect">
            <a:avLst/>
          </a:prstGeom>
          <a:noFill/>
        </p:spPr>
        <p:txBody>
          <a:bodyPr wrap="none" rtlCol="0">
            <a:spAutoFit/>
          </a:bodyPr>
          <a:lstStyle/>
          <a:p>
            <a:r>
              <a:rPr lang="en-GB" dirty="0"/>
              <a:t>4. Major shift in investments</a:t>
            </a:r>
            <a:endParaRPr lang="en-DE" dirty="0"/>
          </a:p>
        </p:txBody>
      </p:sp>
      <p:sp>
        <p:nvSpPr>
          <p:cNvPr id="41" name="TextBox 40">
            <a:extLst>
              <a:ext uri="{FF2B5EF4-FFF2-40B4-BE49-F238E27FC236}">
                <a16:creationId xmlns:a16="http://schemas.microsoft.com/office/drawing/2014/main" id="{C1E8575F-5795-4A81-9871-6EEE99FB81FF}"/>
              </a:ext>
            </a:extLst>
          </p:cNvPr>
          <p:cNvSpPr txBox="1"/>
          <p:nvPr/>
        </p:nvSpPr>
        <p:spPr>
          <a:xfrm>
            <a:off x="5343480" y="4181525"/>
            <a:ext cx="3078087" cy="369332"/>
          </a:xfrm>
          <a:prstGeom prst="rect">
            <a:avLst/>
          </a:prstGeom>
          <a:noFill/>
        </p:spPr>
        <p:txBody>
          <a:bodyPr wrap="none" rtlCol="0">
            <a:spAutoFit/>
          </a:bodyPr>
          <a:lstStyle/>
          <a:p>
            <a:r>
              <a:rPr lang="en-GB" dirty="0"/>
              <a:t>5. Deployment of CDR techs</a:t>
            </a:r>
            <a:endParaRPr lang="en-DE" dirty="0"/>
          </a:p>
        </p:txBody>
      </p:sp>
      <p:sp>
        <p:nvSpPr>
          <p:cNvPr id="42" name="TextBox 41">
            <a:extLst>
              <a:ext uri="{FF2B5EF4-FFF2-40B4-BE49-F238E27FC236}">
                <a16:creationId xmlns:a16="http://schemas.microsoft.com/office/drawing/2014/main" id="{F61C06D2-4F11-4628-AA45-B9E482320591}"/>
              </a:ext>
            </a:extLst>
          </p:cNvPr>
          <p:cNvSpPr txBox="1"/>
          <p:nvPr/>
        </p:nvSpPr>
        <p:spPr>
          <a:xfrm>
            <a:off x="6323632" y="4689913"/>
            <a:ext cx="671979" cy="369332"/>
          </a:xfrm>
          <a:prstGeom prst="rect">
            <a:avLst/>
          </a:prstGeom>
          <a:noFill/>
        </p:spPr>
        <p:txBody>
          <a:bodyPr wrap="none" rtlCol="0">
            <a:spAutoFit/>
          </a:bodyPr>
          <a:lstStyle/>
          <a:p>
            <a:r>
              <a:rPr lang="en-GB" dirty="0"/>
              <a:t>2020</a:t>
            </a:r>
            <a:endParaRPr lang="en-DE" dirty="0"/>
          </a:p>
        </p:txBody>
      </p:sp>
      <p:sp>
        <p:nvSpPr>
          <p:cNvPr id="43" name="TextBox 42">
            <a:extLst>
              <a:ext uri="{FF2B5EF4-FFF2-40B4-BE49-F238E27FC236}">
                <a16:creationId xmlns:a16="http://schemas.microsoft.com/office/drawing/2014/main" id="{86CE8910-0ED0-471F-8F6C-7FE84C9BBB73}"/>
              </a:ext>
            </a:extLst>
          </p:cNvPr>
          <p:cNvSpPr txBox="1"/>
          <p:nvPr/>
        </p:nvSpPr>
        <p:spPr>
          <a:xfrm>
            <a:off x="7476597" y="4688521"/>
            <a:ext cx="671979" cy="369332"/>
          </a:xfrm>
          <a:prstGeom prst="rect">
            <a:avLst/>
          </a:prstGeom>
          <a:noFill/>
        </p:spPr>
        <p:txBody>
          <a:bodyPr wrap="none" rtlCol="0">
            <a:spAutoFit/>
          </a:bodyPr>
          <a:lstStyle/>
          <a:p>
            <a:r>
              <a:rPr lang="en-GB" dirty="0"/>
              <a:t>2050</a:t>
            </a:r>
            <a:endParaRPr lang="en-DE" dirty="0"/>
          </a:p>
        </p:txBody>
      </p:sp>
      <p:sp>
        <p:nvSpPr>
          <p:cNvPr id="4" name="TextBox 3">
            <a:extLst>
              <a:ext uri="{FF2B5EF4-FFF2-40B4-BE49-F238E27FC236}">
                <a16:creationId xmlns:a16="http://schemas.microsoft.com/office/drawing/2014/main" id="{1A417933-5109-4977-BAE4-6356A4034627}"/>
              </a:ext>
            </a:extLst>
          </p:cNvPr>
          <p:cNvSpPr txBox="1"/>
          <p:nvPr/>
        </p:nvSpPr>
        <p:spPr>
          <a:xfrm>
            <a:off x="5502244" y="3618604"/>
            <a:ext cx="365806" cy="461665"/>
          </a:xfrm>
          <a:prstGeom prst="rect">
            <a:avLst/>
          </a:prstGeom>
          <a:noFill/>
        </p:spPr>
        <p:txBody>
          <a:bodyPr wrap="none" rtlCol="0">
            <a:spAutoFit/>
          </a:bodyPr>
          <a:lstStyle/>
          <a:p>
            <a:r>
              <a:rPr lang="en-GB" sz="2400" b="1" dirty="0"/>
              <a:t>$</a:t>
            </a:r>
            <a:endParaRPr lang="en-DE" sz="2400" b="1" dirty="0"/>
          </a:p>
        </p:txBody>
      </p:sp>
      <p:sp>
        <p:nvSpPr>
          <p:cNvPr id="44" name="TextBox 43">
            <a:extLst>
              <a:ext uri="{FF2B5EF4-FFF2-40B4-BE49-F238E27FC236}">
                <a16:creationId xmlns:a16="http://schemas.microsoft.com/office/drawing/2014/main" id="{1612D8BB-BCD7-4FA8-9EDF-17E174422FD2}"/>
              </a:ext>
            </a:extLst>
          </p:cNvPr>
          <p:cNvSpPr txBox="1"/>
          <p:nvPr/>
        </p:nvSpPr>
        <p:spPr>
          <a:xfrm>
            <a:off x="2229110" y="5596052"/>
            <a:ext cx="428322" cy="369332"/>
          </a:xfrm>
          <a:prstGeom prst="rect">
            <a:avLst/>
          </a:prstGeom>
          <a:noFill/>
        </p:spPr>
        <p:txBody>
          <a:bodyPr wrap="none" rtlCol="0">
            <a:spAutoFit/>
          </a:bodyPr>
          <a:lstStyle/>
          <a:p>
            <a:r>
              <a:rPr lang="en-GB" dirty="0"/>
              <a:t>11</a:t>
            </a:r>
            <a:endParaRPr lang="en-DE" dirty="0"/>
          </a:p>
        </p:txBody>
      </p:sp>
      <p:sp>
        <p:nvSpPr>
          <p:cNvPr id="45" name="TextBox 44">
            <a:extLst>
              <a:ext uri="{FF2B5EF4-FFF2-40B4-BE49-F238E27FC236}">
                <a16:creationId xmlns:a16="http://schemas.microsoft.com/office/drawing/2014/main" id="{64529E03-73F9-4A99-91E2-3F524DF03E5C}"/>
              </a:ext>
            </a:extLst>
          </p:cNvPr>
          <p:cNvSpPr txBox="1"/>
          <p:nvPr/>
        </p:nvSpPr>
        <p:spPr>
          <a:xfrm>
            <a:off x="3277948" y="5596052"/>
            <a:ext cx="550151" cy="369332"/>
          </a:xfrm>
          <a:prstGeom prst="rect">
            <a:avLst/>
          </a:prstGeom>
          <a:noFill/>
        </p:spPr>
        <p:txBody>
          <a:bodyPr wrap="none" rtlCol="0">
            <a:spAutoFit/>
          </a:bodyPr>
          <a:lstStyle/>
          <a:p>
            <a:r>
              <a:rPr lang="en-GB" dirty="0"/>
              <a:t>125</a:t>
            </a:r>
            <a:endParaRPr lang="en-DE" dirty="0"/>
          </a:p>
        </p:txBody>
      </p:sp>
      <p:sp>
        <p:nvSpPr>
          <p:cNvPr id="46" name="TextBox 45">
            <a:extLst>
              <a:ext uri="{FF2B5EF4-FFF2-40B4-BE49-F238E27FC236}">
                <a16:creationId xmlns:a16="http://schemas.microsoft.com/office/drawing/2014/main" id="{C2651BB6-12A9-4149-90A3-9C589A50D495}"/>
              </a:ext>
            </a:extLst>
          </p:cNvPr>
          <p:cNvSpPr txBox="1"/>
          <p:nvPr/>
        </p:nvSpPr>
        <p:spPr>
          <a:xfrm>
            <a:off x="2229110" y="4964304"/>
            <a:ext cx="428322" cy="369332"/>
          </a:xfrm>
          <a:prstGeom prst="rect">
            <a:avLst/>
          </a:prstGeom>
          <a:noFill/>
        </p:spPr>
        <p:txBody>
          <a:bodyPr wrap="none" rtlCol="0">
            <a:spAutoFit/>
          </a:bodyPr>
          <a:lstStyle/>
          <a:p>
            <a:r>
              <a:rPr lang="en-GB" dirty="0"/>
              <a:t>88</a:t>
            </a:r>
            <a:endParaRPr lang="en-DE" dirty="0"/>
          </a:p>
        </p:txBody>
      </p:sp>
      <p:sp>
        <p:nvSpPr>
          <p:cNvPr id="47" name="TextBox 46">
            <a:extLst>
              <a:ext uri="{FF2B5EF4-FFF2-40B4-BE49-F238E27FC236}">
                <a16:creationId xmlns:a16="http://schemas.microsoft.com/office/drawing/2014/main" id="{BB752387-7609-497E-B073-963BFF2A0FD4}"/>
              </a:ext>
            </a:extLst>
          </p:cNvPr>
          <p:cNvSpPr txBox="1"/>
          <p:nvPr/>
        </p:nvSpPr>
        <p:spPr>
          <a:xfrm>
            <a:off x="3264934" y="4964304"/>
            <a:ext cx="576180" cy="369332"/>
          </a:xfrm>
          <a:prstGeom prst="rect">
            <a:avLst/>
          </a:prstGeom>
          <a:noFill/>
        </p:spPr>
        <p:txBody>
          <a:bodyPr wrap="square" rtlCol="0">
            <a:spAutoFit/>
          </a:bodyPr>
          <a:lstStyle/>
          <a:p>
            <a:r>
              <a:rPr lang="en-GB" dirty="0"/>
              <a:t>294</a:t>
            </a:r>
            <a:endParaRPr lang="en-DE" dirty="0"/>
          </a:p>
        </p:txBody>
      </p:sp>
      <p:sp>
        <p:nvSpPr>
          <p:cNvPr id="48" name="TextBox 47">
            <a:extLst>
              <a:ext uri="{FF2B5EF4-FFF2-40B4-BE49-F238E27FC236}">
                <a16:creationId xmlns:a16="http://schemas.microsoft.com/office/drawing/2014/main" id="{E1EC9B26-58FB-40A6-8015-9BA955DC6E77}"/>
              </a:ext>
            </a:extLst>
          </p:cNvPr>
          <p:cNvSpPr txBox="1"/>
          <p:nvPr/>
        </p:nvSpPr>
        <p:spPr>
          <a:xfrm>
            <a:off x="2229110" y="4070767"/>
            <a:ext cx="428322" cy="369332"/>
          </a:xfrm>
          <a:prstGeom prst="rect">
            <a:avLst/>
          </a:prstGeom>
          <a:noFill/>
        </p:spPr>
        <p:txBody>
          <a:bodyPr wrap="none" rtlCol="0">
            <a:spAutoFit/>
          </a:bodyPr>
          <a:lstStyle/>
          <a:p>
            <a:r>
              <a:rPr lang="en-GB" dirty="0"/>
              <a:t>11</a:t>
            </a:r>
            <a:endParaRPr lang="en-DE" dirty="0"/>
          </a:p>
        </p:txBody>
      </p:sp>
      <p:sp>
        <p:nvSpPr>
          <p:cNvPr id="49" name="TextBox 48">
            <a:extLst>
              <a:ext uri="{FF2B5EF4-FFF2-40B4-BE49-F238E27FC236}">
                <a16:creationId xmlns:a16="http://schemas.microsoft.com/office/drawing/2014/main" id="{90C9BDBB-9692-4065-ABAD-67112710B1DC}"/>
              </a:ext>
            </a:extLst>
          </p:cNvPr>
          <p:cNvSpPr txBox="1"/>
          <p:nvPr/>
        </p:nvSpPr>
        <p:spPr>
          <a:xfrm>
            <a:off x="3353695" y="4070767"/>
            <a:ext cx="428322" cy="369332"/>
          </a:xfrm>
          <a:prstGeom prst="rect">
            <a:avLst/>
          </a:prstGeom>
          <a:noFill/>
        </p:spPr>
        <p:txBody>
          <a:bodyPr wrap="none" rtlCol="0">
            <a:spAutoFit/>
          </a:bodyPr>
          <a:lstStyle/>
          <a:p>
            <a:r>
              <a:rPr lang="en-GB" dirty="0"/>
              <a:t>25</a:t>
            </a:r>
            <a:endParaRPr lang="en-DE" dirty="0"/>
          </a:p>
        </p:txBody>
      </p:sp>
      <p:sp>
        <p:nvSpPr>
          <p:cNvPr id="14" name="Arrow: Right 13">
            <a:extLst>
              <a:ext uri="{FF2B5EF4-FFF2-40B4-BE49-F238E27FC236}">
                <a16:creationId xmlns:a16="http://schemas.microsoft.com/office/drawing/2014/main" id="{23865691-033D-4535-8777-D9584BD352AE}"/>
              </a:ext>
            </a:extLst>
          </p:cNvPr>
          <p:cNvSpPr/>
          <p:nvPr/>
        </p:nvSpPr>
        <p:spPr>
          <a:xfrm rot="5400000">
            <a:off x="3827483" y="2877170"/>
            <a:ext cx="691284" cy="4724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Arrow: Right 51">
            <a:extLst>
              <a:ext uri="{FF2B5EF4-FFF2-40B4-BE49-F238E27FC236}">
                <a16:creationId xmlns:a16="http://schemas.microsoft.com/office/drawing/2014/main" id="{043BE2CB-AC01-485E-9CCD-E56A669CCB8D}"/>
              </a:ext>
            </a:extLst>
          </p:cNvPr>
          <p:cNvSpPr/>
          <p:nvPr/>
        </p:nvSpPr>
        <p:spPr>
          <a:xfrm rot="16200000">
            <a:off x="3831513" y="4019220"/>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Arrow: Right 52">
            <a:extLst>
              <a:ext uri="{FF2B5EF4-FFF2-40B4-BE49-F238E27FC236}">
                <a16:creationId xmlns:a16="http://schemas.microsoft.com/office/drawing/2014/main" id="{4A7B584A-DD0C-4E49-B792-BF9C421E4D50}"/>
              </a:ext>
            </a:extLst>
          </p:cNvPr>
          <p:cNvSpPr/>
          <p:nvPr/>
        </p:nvSpPr>
        <p:spPr>
          <a:xfrm rot="16200000">
            <a:off x="3829073" y="5221340"/>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4" name="TextBox 23">
            <a:extLst>
              <a:ext uri="{FF2B5EF4-FFF2-40B4-BE49-F238E27FC236}">
                <a16:creationId xmlns:a16="http://schemas.microsoft.com/office/drawing/2014/main" id="{DC891ECD-BD52-4430-A296-412D4066DA62}"/>
              </a:ext>
            </a:extLst>
          </p:cNvPr>
          <p:cNvSpPr txBox="1"/>
          <p:nvPr/>
        </p:nvSpPr>
        <p:spPr>
          <a:xfrm>
            <a:off x="5940642" y="3664894"/>
            <a:ext cx="3518912" cy="369332"/>
          </a:xfrm>
          <a:prstGeom prst="rect">
            <a:avLst/>
          </a:prstGeom>
          <a:noFill/>
        </p:spPr>
        <p:txBody>
          <a:bodyPr wrap="none" rtlCol="0">
            <a:spAutoFit/>
          </a:bodyPr>
          <a:lstStyle/>
          <a:p>
            <a:r>
              <a:rPr lang="en-GB" dirty="0"/>
              <a:t>830 billion USD2010 (2016-2050)</a:t>
            </a:r>
            <a:endParaRPr lang="en-DE" dirty="0"/>
          </a:p>
        </p:txBody>
      </p:sp>
      <p:sp>
        <p:nvSpPr>
          <p:cNvPr id="26" name="TextBox 25">
            <a:extLst>
              <a:ext uri="{FF2B5EF4-FFF2-40B4-BE49-F238E27FC236}">
                <a16:creationId xmlns:a16="http://schemas.microsoft.com/office/drawing/2014/main" id="{D6EFFAC8-2570-46A5-A48A-7BC3C1C4037C}"/>
              </a:ext>
            </a:extLst>
          </p:cNvPr>
          <p:cNvSpPr txBox="1"/>
          <p:nvPr/>
        </p:nvSpPr>
        <p:spPr>
          <a:xfrm>
            <a:off x="6345682" y="5411317"/>
            <a:ext cx="428322" cy="369332"/>
          </a:xfrm>
          <a:prstGeom prst="rect">
            <a:avLst/>
          </a:prstGeom>
          <a:noFill/>
        </p:spPr>
        <p:txBody>
          <a:bodyPr wrap="none" rtlCol="0">
            <a:spAutoFit/>
          </a:bodyPr>
          <a:lstStyle/>
          <a:p>
            <a:r>
              <a:rPr lang="en-GB" dirty="0"/>
              <a:t>~0</a:t>
            </a:r>
            <a:endParaRPr lang="en-DE" dirty="0"/>
          </a:p>
        </p:txBody>
      </p:sp>
      <p:sp>
        <p:nvSpPr>
          <p:cNvPr id="55" name="TextBox 54">
            <a:extLst>
              <a:ext uri="{FF2B5EF4-FFF2-40B4-BE49-F238E27FC236}">
                <a16:creationId xmlns:a16="http://schemas.microsoft.com/office/drawing/2014/main" id="{217086F0-1264-4096-AECC-94742A4D440C}"/>
              </a:ext>
            </a:extLst>
          </p:cNvPr>
          <p:cNvSpPr txBox="1"/>
          <p:nvPr/>
        </p:nvSpPr>
        <p:spPr>
          <a:xfrm>
            <a:off x="7535312" y="5386795"/>
            <a:ext cx="513282" cy="369332"/>
          </a:xfrm>
          <a:prstGeom prst="rect">
            <a:avLst/>
          </a:prstGeom>
          <a:noFill/>
        </p:spPr>
        <p:txBody>
          <a:bodyPr wrap="none" rtlCol="0">
            <a:spAutoFit/>
          </a:bodyPr>
          <a:lstStyle/>
          <a:p>
            <a:r>
              <a:rPr lang="en-GB" dirty="0"/>
              <a:t>3-7</a:t>
            </a:r>
            <a:endParaRPr lang="en-DE" dirty="0"/>
          </a:p>
        </p:txBody>
      </p:sp>
      <p:sp>
        <p:nvSpPr>
          <p:cNvPr id="56" name="TextBox 55">
            <a:extLst>
              <a:ext uri="{FF2B5EF4-FFF2-40B4-BE49-F238E27FC236}">
                <a16:creationId xmlns:a16="http://schemas.microsoft.com/office/drawing/2014/main" id="{28108906-A87F-47C3-9EB4-759693E80735}"/>
              </a:ext>
            </a:extLst>
          </p:cNvPr>
          <p:cNvSpPr txBox="1"/>
          <p:nvPr/>
        </p:nvSpPr>
        <p:spPr>
          <a:xfrm>
            <a:off x="5204085" y="4714615"/>
            <a:ext cx="962123" cy="307777"/>
          </a:xfrm>
          <a:prstGeom prst="rect">
            <a:avLst/>
          </a:prstGeom>
          <a:noFill/>
        </p:spPr>
        <p:txBody>
          <a:bodyPr wrap="none" rtlCol="0">
            <a:spAutoFit/>
          </a:bodyPr>
          <a:lstStyle/>
          <a:p>
            <a:r>
              <a:rPr lang="en-GB" sz="1400" i="1" dirty="0"/>
              <a:t>GtCO</a:t>
            </a:r>
            <a:r>
              <a:rPr lang="en-GB" sz="1400" i="1" baseline="-25000" dirty="0"/>
              <a:t>2</a:t>
            </a:r>
            <a:r>
              <a:rPr lang="en-GB" sz="1400" i="1" dirty="0"/>
              <a:t>/</a:t>
            </a:r>
            <a:r>
              <a:rPr lang="en-GB" sz="1400" i="1" dirty="0" err="1"/>
              <a:t>yr</a:t>
            </a:r>
            <a:endParaRPr lang="en-DE" sz="1400" i="1" dirty="0"/>
          </a:p>
        </p:txBody>
      </p:sp>
      <p:sp>
        <p:nvSpPr>
          <p:cNvPr id="57" name="TextBox 56">
            <a:extLst>
              <a:ext uri="{FF2B5EF4-FFF2-40B4-BE49-F238E27FC236}">
                <a16:creationId xmlns:a16="http://schemas.microsoft.com/office/drawing/2014/main" id="{94D20542-4FA0-4908-B2A9-E644687C2D06}"/>
              </a:ext>
            </a:extLst>
          </p:cNvPr>
          <p:cNvSpPr txBox="1"/>
          <p:nvPr/>
        </p:nvSpPr>
        <p:spPr>
          <a:xfrm>
            <a:off x="353224" y="2166668"/>
            <a:ext cx="623889" cy="307777"/>
          </a:xfrm>
          <a:prstGeom prst="rect">
            <a:avLst/>
          </a:prstGeom>
          <a:noFill/>
        </p:spPr>
        <p:txBody>
          <a:bodyPr wrap="none" rtlCol="0">
            <a:spAutoFit/>
          </a:bodyPr>
          <a:lstStyle/>
          <a:p>
            <a:r>
              <a:rPr lang="en-GB" sz="1400" i="1" dirty="0"/>
              <a:t>EJ/</a:t>
            </a:r>
            <a:r>
              <a:rPr lang="en-GB" sz="1400" i="1" dirty="0" err="1"/>
              <a:t>yr</a:t>
            </a:r>
            <a:endParaRPr lang="en-DE" sz="1400" i="1" dirty="0"/>
          </a:p>
        </p:txBody>
      </p:sp>
      <p:sp>
        <p:nvSpPr>
          <p:cNvPr id="58" name="Arrow: Right 57">
            <a:extLst>
              <a:ext uri="{FF2B5EF4-FFF2-40B4-BE49-F238E27FC236}">
                <a16:creationId xmlns:a16="http://schemas.microsoft.com/office/drawing/2014/main" id="{CC4DE522-539B-4144-AA27-5B260073907B}"/>
              </a:ext>
            </a:extLst>
          </p:cNvPr>
          <p:cNvSpPr/>
          <p:nvPr/>
        </p:nvSpPr>
        <p:spPr>
          <a:xfrm rot="16200000">
            <a:off x="8148059" y="5198795"/>
            <a:ext cx="691284" cy="472425"/>
          </a:xfrm>
          <a:prstGeom prst="rightArrow">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9" name="TextBox 58">
            <a:extLst>
              <a:ext uri="{FF2B5EF4-FFF2-40B4-BE49-F238E27FC236}">
                <a16:creationId xmlns:a16="http://schemas.microsoft.com/office/drawing/2014/main" id="{FC5F07DC-9CD4-4034-BEE8-A99EADEAC7E6}"/>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Tree>
    <p:extLst>
      <p:ext uri="{BB962C8B-B14F-4D97-AF65-F5344CB8AC3E}">
        <p14:creationId xmlns:p14="http://schemas.microsoft.com/office/powerpoint/2010/main" val="4121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
                                        </p:tgtEl>
                                        <p:attrNameLst>
                                          <p:attrName>style.visibility</p:attrName>
                                        </p:attrNameLst>
                                      </p:cBhvr>
                                      <p:to>
                                        <p:strVal val="visible"/>
                                      </p:to>
                                    </p:set>
                                    <p:animEffect transition="in" filter="fade">
                                      <p:cBhvr>
                                        <p:cTn id="104" dur="500"/>
                                        <p:tgtEl>
                                          <p:spTgt spid="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fade">
                                      <p:cBhvr>
                                        <p:cTn id="117" dur="500"/>
                                        <p:tgtEl>
                                          <p:spTgt spid="2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500"/>
                                        <p:tgtEl>
                                          <p:spTgt spid="2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3" grpId="0"/>
      <p:bldP spid="15" grpId="0"/>
      <p:bldP spid="18" grpId="0"/>
      <p:bldP spid="19" grpId="0"/>
      <p:bldP spid="3" grpId="0"/>
      <p:bldP spid="27" grpId="0"/>
      <p:bldP spid="32" grpId="0"/>
      <p:bldP spid="34" grpId="0"/>
      <p:bldP spid="40" grpId="0"/>
      <p:bldP spid="41" grpId="0"/>
      <p:bldP spid="42" grpId="0"/>
      <p:bldP spid="43" grpId="0"/>
      <p:bldP spid="4" grpId="0"/>
      <p:bldP spid="44" grpId="0"/>
      <p:bldP spid="45" grpId="0"/>
      <p:bldP spid="46" grpId="0"/>
      <p:bldP spid="47" grpId="0"/>
      <p:bldP spid="48" grpId="0"/>
      <p:bldP spid="49" grpId="0"/>
      <p:bldP spid="14" grpId="0" animBg="1"/>
      <p:bldP spid="52" grpId="0" animBg="1"/>
      <p:bldP spid="53" grpId="0" animBg="1"/>
      <p:bldP spid="24" grpId="0"/>
      <p:bldP spid="26" grpId="0"/>
      <p:bldP spid="55" grpId="0"/>
      <p:bldP spid="56" grpId="0"/>
      <p:bldP spid="57" grpId="0"/>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sp>
        <p:nvSpPr>
          <p:cNvPr id="22" name="TextBox 21">
            <a:extLst>
              <a:ext uri="{FF2B5EF4-FFF2-40B4-BE49-F238E27FC236}">
                <a16:creationId xmlns:a16="http://schemas.microsoft.com/office/drawing/2014/main" id="{522A27F2-66F4-4790-BBD4-BF4DB3772233}"/>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Tree>
    <p:extLst>
      <p:ext uri="{BB962C8B-B14F-4D97-AF65-F5344CB8AC3E}">
        <p14:creationId xmlns:p14="http://schemas.microsoft.com/office/powerpoint/2010/main" val="8420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sp>
        <p:nvSpPr>
          <p:cNvPr id="10" name="TextBox 9">
            <a:extLst>
              <a:ext uri="{FF2B5EF4-FFF2-40B4-BE49-F238E27FC236}">
                <a16:creationId xmlns:a16="http://schemas.microsoft.com/office/drawing/2014/main" id="{130DBAA0-30C0-45C8-8914-BD19365C528B}"/>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a:t>
            </a:r>
            <a:endParaRPr lang="en-DE" sz="900" dirty="0">
              <a:solidFill>
                <a:schemeClr val="bg1">
                  <a:lumMod val="65000"/>
                </a:schemeClr>
              </a:solidFill>
            </a:endParaRPr>
          </a:p>
        </p:txBody>
      </p:sp>
    </p:spTree>
    <p:extLst>
      <p:ext uri="{BB962C8B-B14F-4D97-AF65-F5344CB8AC3E}">
        <p14:creationId xmlns:p14="http://schemas.microsoft.com/office/powerpoint/2010/main" val="246978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The implications of staying below 1.5°C</a:t>
            </a:r>
            <a:endParaRPr lang="en-DE" dirty="0"/>
          </a:p>
        </p:txBody>
      </p:sp>
      <p:pic>
        <p:nvPicPr>
          <p:cNvPr id="4" name="Picture 3">
            <a:extLst>
              <a:ext uri="{FF2B5EF4-FFF2-40B4-BE49-F238E27FC236}">
                <a16:creationId xmlns:a16="http://schemas.microsoft.com/office/drawing/2014/main" id="{06A3177C-19BB-4E17-B7D2-873D15C5B717}"/>
              </a:ext>
            </a:extLst>
          </p:cNvPr>
          <p:cNvPicPr>
            <a:picLocks noChangeAspect="1"/>
          </p:cNvPicPr>
          <p:nvPr/>
        </p:nvPicPr>
        <p:blipFill>
          <a:blip r:embed="rId3"/>
          <a:stretch>
            <a:fillRect/>
          </a:stretch>
        </p:blipFill>
        <p:spPr>
          <a:xfrm>
            <a:off x="1052282" y="1458000"/>
            <a:ext cx="4669861" cy="5400000"/>
          </a:xfrm>
          <a:prstGeom prst="rect">
            <a:avLst/>
          </a:prstGeom>
        </p:spPr>
      </p:pic>
      <p:cxnSp>
        <p:nvCxnSpPr>
          <p:cNvPr id="20" name="Straight Arrow Connector 19">
            <a:extLst>
              <a:ext uri="{FF2B5EF4-FFF2-40B4-BE49-F238E27FC236}">
                <a16:creationId xmlns:a16="http://schemas.microsoft.com/office/drawing/2014/main" id="{3F1672B7-C51E-47A4-B0F8-0C3F7CC31B77}"/>
              </a:ext>
            </a:extLst>
          </p:cNvPr>
          <p:cNvCxnSpPr>
            <a:cxnSpLocks/>
          </p:cNvCxnSpPr>
          <p:nvPr/>
        </p:nvCxnSpPr>
        <p:spPr>
          <a:xfrm flipH="1">
            <a:off x="5722143" y="3673522"/>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941880-BF7B-413B-B99A-2724FAEF5BE1}"/>
              </a:ext>
            </a:extLst>
          </p:cNvPr>
          <p:cNvSpPr txBox="1"/>
          <p:nvPr/>
        </p:nvSpPr>
        <p:spPr>
          <a:xfrm>
            <a:off x="6578219" y="3350356"/>
            <a:ext cx="3258071" cy="646331"/>
          </a:xfrm>
          <a:prstGeom prst="rect">
            <a:avLst/>
          </a:prstGeom>
          <a:noFill/>
        </p:spPr>
        <p:txBody>
          <a:bodyPr wrap="none" rtlCol="0">
            <a:spAutoFit/>
          </a:bodyPr>
          <a:lstStyle/>
          <a:p>
            <a:r>
              <a:rPr lang="en-GB" dirty="0">
                <a:solidFill>
                  <a:srgbClr val="FF0000"/>
                </a:solidFill>
              </a:rPr>
              <a:t>1.5°C and 2°C scenarios</a:t>
            </a:r>
          </a:p>
          <a:p>
            <a:r>
              <a:rPr lang="en-GB" dirty="0">
                <a:solidFill>
                  <a:srgbClr val="FF0000"/>
                </a:solidFill>
              </a:rPr>
              <a:t>(Paris Agreement compatible)</a:t>
            </a:r>
            <a:endParaRPr lang="en-DE" dirty="0">
              <a:solidFill>
                <a:srgbClr val="FF0000"/>
              </a:solidFill>
            </a:endParaRPr>
          </a:p>
        </p:txBody>
      </p:sp>
      <p:pic>
        <p:nvPicPr>
          <p:cNvPr id="5" name="Picture 4">
            <a:extLst>
              <a:ext uri="{FF2B5EF4-FFF2-40B4-BE49-F238E27FC236}">
                <a16:creationId xmlns:a16="http://schemas.microsoft.com/office/drawing/2014/main" id="{3F4A85CA-0A30-453D-9017-F64F150A5F2E}"/>
              </a:ext>
            </a:extLst>
          </p:cNvPr>
          <p:cNvPicPr>
            <a:picLocks noChangeAspect="1"/>
          </p:cNvPicPr>
          <p:nvPr/>
        </p:nvPicPr>
        <p:blipFill>
          <a:blip r:embed="rId4"/>
          <a:stretch>
            <a:fillRect/>
          </a:stretch>
        </p:blipFill>
        <p:spPr>
          <a:xfrm>
            <a:off x="1052281" y="1458000"/>
            <a:ext cx="4669861" cy="5400000"/>
          </a:xfrm>
          <a:prstGeom prst="rect">
            <a:avLst/>
          </a:prstGeom>
        </p:spPr>
      </p:pic>
      <p:cxnSp>
        <p:nvCxnSpPr>
          <p:cNvPr id="8" name="Straight Arrow Connector 7">
            <a:extLst>
              <a:ext uri="{FF2B5EF4-FFF2-40B4-BE49-F238E27FC236}">
                <a16:creationId xmlns:a16="http://schemas.microsoft.com/office/drawing/2014/main" id="{16DF9C7C-761F-4134-9B09-FB5AC2A3AB60}"/>
              </a:ext>
            </a:extLst>
          </p:cNvPr>
          <p:cNvCxnSpPr>
            <a:cxnSpLocks/>
          </p:cNvCxnSpPr>
          <p:nvPr/>
        </p:nvCxnSpPr>
        <p:spPr>
          <a:xfrm flipH="1">
            <a:off x="5722143" y="1781166"/>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C24684-289D-4131-B3DA-6E064DF76E71}"/>
              </a:ext>
            </a:extLst>
          </p:cNvPr>
          <p:cNvSpPr txBox="1"/>
          <p:nvPr/>
        </p:nvSpPr>
        <p:spPr>
          <a:xfrm>
            <a:off x="6585001" y="1558758"/>
            <a:ext cx="1826141" cy="369332"/>
          </a:xfrm>
          <a:prstGeom prst="rect">
            <a:avLst/>
          </a:prstGeom>
          <a:noFill/>
        </p:spPr>
        <p:txBody>
          <a:bodyPr wrap="none" rtlCol="0">
            <a:spAutoFit/>
          </a:bodyPr>
          <a:lstStyle/>
          <a:p>
            <a:r>
              <a:rPr lang="en-GB" dirty="0">
                <a:solidFill>
                  <a:srgbClr val="FF0000"/>
                </a:solidFill>
              </a:rPr>
              <a:t>Current policies</a:t>
            </a:r>
            <a:endParaRPr lang="en-DE" dirty="0">
              <a:solidFill>
                <a:srgbClr val="FF0000"/>
              </a:solidFill>
            </a:endParaRPr>
          </a:p>
        </p:txBody>
      </p:sp>
      <p:pic>
        <p:nvPicPr>
          <p:cNvPr id="6" name="Picture 5">
            <a:extLst>
              <a:ext uri="{FF2B5EF4-FFF2-40B4-BE49-F238E27FC236}">
                <a16:creationId xmlns:a16="http://schemas.microsoft.com/office/drawing/2014/main" id="{55B6F65B-763F-4EBF-9D1F-922C9EF8F4D5}"/>
              </a:ext>
            </a:extLst>
          </p:cNvPr>
          <p:cNvPicPr>
            <a:picLocks noChangeAspect="1"/>
          </p:cNvPicPr>
          <p:nvPr/>
        </p:nvPicPr>
        <p:blipFill>
          <a:blip r:embed="rId5"/>
          <a:stretch>
            <a:fillRect/>
          </a:stretch>
        </p:blipFill>
        <p:spPr>
          <a:xfrm>
            <a:off x="1052280" y="1458000"/>
            <a:ext cx="4669861" cy="5400000"/>
          </a:xfrm>
          <a:prstGeom prst="rect">
            <a:avLst/>
          </a:prstGeom>
        </p:spPr>
      </p:pic>
      <p:cxnSp>
        <p:nvCxnSpPr>
          <p:cNvPr id="11" name="Straight Arrow Connector 10">
            <a:extLst>
              <a:ext uri="{FF2B5EF4-FFF2-40B4-BE49-F238E27FC236}">
                <a16:creationId xmlns:a16="http://schemas.microsoft.com/office/drawing/2014/main" id="{B08C1D99-0C63-4D84-B8B0-0288850C06EE}"/>
              </a:ext>
            </a:extLst>
          </p:cNvPr>
          <p:cNvCxnSpPr>
            <a:cxnSpLocks/>
          </p:cNvCxnSpPr>
          <p:nvPr/>
        </p:nvCxnSpPr>
        <p:spPr>
          <a:xfrm flipH="1">
            <a:off x="5722143" y="2120134"/>
            <a:ext cx="77279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C0CE2E-6554-4A60-B94C-7A333573AA2E}"/>
              </a:ext>
            </a:extLst>
          </p:cNvPr>
          <p:cNvSpPr txBox="1"/>
          <p:nvPr/>
        </p:nvSpPr>
        <p:spPr>
          <a:xfrm>
            <a:off x="6585001" y="1897726"/>
            <a:ext cx="970137" cy="369332"/>
          </a:xfrm>
          <a:prstGeom prst="rect">
            <a:avLst/>
          </a:prstGeom>
          <a:noFill/>
        </p:spPr>
        <p:txBody>
          <a:bodyPr wrap="none" rtlCol="0">
            <a:spAutoFit/>
          </a:bodyPr>
          <a:lstStyle/>
          <a:p>
            <a:r>
              <a:rPr lang="en-GB" dirty="0">
                <a:solidFill>
                  <a:srgbClr val="FF0000"/>
                </a:solidFill>
              </a:rPr>
              <a:t>Pledges</a:t>
            </a:r>
            <a:endParaRPr lang="en-DE" dirty="0">
              <a:solidFill>
                <a:srgbClr val="FF0000"/>
              </a:solidFill>
            </a:endParaRPr>
          </a:p>
        </p:txBody>
      </p:sp>
      <p:pic>
        <p:nvPicPr>
          <p:cNvPr id="13" name="Content Placeholder 4">
            <a:extLst>
              <a:ext uri="{FF2B5EF4-FFF2-40B4-BE49-F238E27FC236}">
                <a16:creationId xmlns:a16="http://schemas.microsoft.com/office/drawing/2014/main" id="{1A287096-A68A-4EAB-A28E-8714DEDFBFA5}"/>
              </a:ext>
            </a:extLst>
          </p:cNvPr>
          <p:cNvPicPr>
            <a:picLocks noGrp="1" noChangeAspect="1"/>
          </p:cNvPicPr>
          <p:nvPr>
            <p:ph idx="1"/>
          </p:nvPr>
        </p:nvPicPr>
        <p:blipFill>
          <a:blip r:embed="rId6"/>
          <a:stretch>
            <a:fillRect/>
          </a:stretch>
        </p:blipFill>
        <p:spPr>
          <a:xfrm>
            <a:off x="6006719" y="4006943"/>
            <a:ext cx="1143000" cy="2819400"/>
          </a:xfrm>
        </p:spPr>
      </p:pic>
      <p:sp>
        <p:nvSpPr>
          <p:cNvPr id="14" name="TextBox 13">
            <a:extLst>
              <a:ext uri="{FF2B5EF4-FFF2-40B4-BE49-F238E27FC236}">
                <a16:creationId xmlns:a16="http://schemas.microsoft.com/office/drawing/2014/main" id="{7E30A765-5822-4DF3-90A9-95C5A6E39A30}"/>
              </a:ext>
            </a:extLst>
          </p:cNvPr>
          <p:cNvSpPr txBox="1"/>
          <p:nvPr/>
        </p:nvSpPr>
        <p:spPr>
          <a:xfrm>
            <a:off x="403459" y="669540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2), Climate Analytics</a:t>
            </a:r>
            <a:endParaRPr lang="en-DE" sz="900" dirty="0">
              <a:solidFill>
                <a:schemeClr val="bg1">
                  <a:lumMod val="65000"/>
                </a:schemeClr>
              </a:solidFill>
            </a:endParaRPr>
          </a:p>
        </p:txBody>
      </p:sp>
    </p:spTree>
    <p:extLst>
      <p:ext uri="{BB962C8B-B14F-4D97-AF65-F5344CB8AC3E}">
        <p14:creationId xmlns:p14="http://schemas.microsoft.com/office/powerpoint/2010/main" val="41208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4 take home messages</a:t>
            </a:r>
            <a:endParaRPr lang="en-DE" dirty="0"/>
          </a:p>
        </p:txBody>
      </p:sp>
      <p:sp>
        <p:nvSpPr>
          <p:cNvPr id="4" name="Content Placeholder 3">
            <a:extLst>
              <a:ext uri="{FF2B5EF4-FFF2-40B4-BE49-F238E27FC236}">
                <a16:creationId xmlns:a16="http://schemas.microsoft.com/office/drawing/2014/main" id="{72E0F429-50F3-4B9F-9C82-04A577C392F1}"/>
              </a:ext>
            </a:extLst>
          </p:cNvPr>
          <p:cNvSpPr>
            <a:spLocks noGrp="1"/>
          </p:cNvSpPr>
          <p:nvPr>
            <p:ph idx="1"/>
          </p:nvPr>
        </p:nvSpPr>
        <p:spPr>
          <a:xfrm>
            <a:off x="677334" y="2160590"/>
            <a:ext cx="8596668" cy="2930955"/>
          </a:xfrm>
        </p:spPr>
        <p:txBody>
          <a:bodyPr>
            <a:normAutofit lnSpcReduction="10000"/>
          </a:bodyPr>
          <a:lstStyle/>
          <a:p>
            <a:pPr>
              <a:buFont typeface="+mj-lt"/>
              <a:buAutoNum type="arabicPeriod"/>
            </a:pPr>
            <a:r>
              <a:rPr lang="en-GB" dirty="0"/>
              <a:t>Our past and current GHG emissions have altered the climate (+1°C) and many climate hazards are impacting people and ecosystems across the globe. </a:t>
            </a:r>
          </a:p>
          <a:p>
            <a:pPr>
              <a:buFont typeface="+mj-lt"/>
              <a:buAutoNum type="arabicPeriod"/>
            </a:pPr>
            <a:r>
              <a:rPr lang="en-GB" dirty="0"/>
              <a:t>We need to keep global warming well-below 2°C and continue efforts to limit it to 1.5°C to avoid dangerous anthropogenic interference of the climate system </a:t>
            </a:r>
          </a:p>
          <a:p>
            <a:pPr>
              <a:buFont typeface="+mj-lt"/>
              <a:buAutoNum type="arabicPeriod"/>
            </a:pPr>
            <a:r>
              <a:rPr lang="en-GB" dirty="0"/>
              <a:t>We have a limited carbon budget of about 380 GtCO2 to keep warming below 1.5°C (67% chance)</a:t>
            </a:r>
          </a:p>
          <a:p>
            <a:pPr>
              <a:buFont typeface="+mj-lt"/>
              <a:buAutoNum type="arabicPeriod"/>
            </a:pPr>
            <a:r>
              <a:rPr lang="en-GB" dirty="0"/>
              <a:t>We need to seriously strengthen our efforts! (e.g. more policy incentives, more investments, more R&amp;D)</a:t>
            </a:r>
          </a:p>
        </p:txBody>
      </p:sp>
    </p:spTree>
    <p:extLst>
      <p:ext uri="{BB962C8B-B14F-4D97-AF65-F5344CB8AC3E}">
        <p14:creationId xmlns:p14="http://schemas.microsoft.com/office/powerpoint/2010/main" val="308971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ell_final_comp">
            <a:hlinkClick r:id="" action="ppaction://media"/>
            <a:extLst>
              <a:ext uri="{FF2B5EF4-FFF2-40B4-BE49-F238E27FC236}">
                <a16:creationId xmlns:a16="http://schemas.microsoft.com/office/drawing/2014/main" id="{DABFF987-7A5B-4AA9-A8A1-0182375D8A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865720"/>
            <a:ext cx="7937651" cy="4464929"/>
          </a:xfrm>
          <a:prstGeom prst="rect">
            <a:avLst/>
          </a:prstGeom>
        </p:spPr>
      </p:pic>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a:xfrm>
            <a:off x="677334" y="609600"/>
            <a:ext cx="8596668" cy="1320800"/>
          </a:xfrm>
        </p:spPr>
        <p:txBody>
          <a:bodyPr/>
          <a:lstStyle/>
          <a:p>
            <a:r>
              <a:rPr lang="en-GB" dirty="0"/>
              <a:t>Feeling global heating: 2019 heatwaves</a:t>
            </a:r>
            <a:endParaRPr lang="en-DE" dirty="0"/>
          </a:p>
        </p:txBody>
      </p:sp>
      <p:pic>
        <p:nvPicPr>
          <p:cNvPr id="7" name="Picture 6">
            <a:extLst>
              <a:ext uri="{FF2B5EF4-FFF2-40B4-BE49-F238E27FC236}">
                <a16:creationId xmlns:a16="http://schemas.microsoft.com/office/drawing/2014/main" id="{526D045B-A613-40AF-8893-C72FC113B38E}"/>
              </a:ext>
            </a:extLst>
          </p:cNvPr>
          <p:cNvPicPr>
            <a:picLocks noChangeAspect="1"/>
          </p:cNvPicPr>
          <p:nvPr/>
        </p:nvPicPr>
        <p:blipFill>
          <a:blip r:embed="rId6"/>
          <a:stretch>
            <a:fillRect/>
          </a:stretch>
        </p:blipFill>
        <p:spPr>
          <a:xfrm>
            <a:off x="3372972" y="2111302"/>
            <a:ext cx="2880360" cy="3779520"/>
          </a:xfrm>
          <a:prstGeom prst="rect">
            <a:avLst/>
          </a:prstGeom>
        </p:spPr>
      </p:pic>
      <p:pic>
        <p:nvPicPr>
          <p:cNvPr id="4" name="Picture 3">
            <a:extLst>
              <a:ext uri="{FF2B5EF4-FFF2-40B4-BE49-F238E27FC236}">
                <a16:creationId xmlns:a16="http://schemas.microsoft.com/office/drawing/2014/main" id="{34BCA27E-14D4-43E3-8D8F-5291ED8B0F8F}"/>
              </a:ext>
            </a:extLst>
          </p:cNvPr>
          <p:cNvPicPr>
            <a:picLocks noChangeAspect="1"/>
          </p:cNvPicPr>
          <p:nvPr/>
        </p:nvPicPr>
        <p:blipFill>
          <a:blip r:embed="rId7"/>
          <a:stretch>
            <a:fillRect/>
          </a:stretch>
        </p:blipFill>
        <p:spPr>
          <a:xfrm>
            <a:off x="674822" y="1862083"/>
            <a:ext cx="7937651" cy="4464929"/>
          </a:xfrm>
          <a:prstGeom prst="rect">
            <a:avLst/>
          </a:prstGeom>
        </p:spPr>
      </p:pic>
      <p:sp>
        <p:nvSpPr>
          <p:cNvPr id="6" name="TextBox 5">
            <a:extLst>
              <a:ext uri="{FF2B5EF4-FFF2-40B4-BE49-F238E27FC236}">
                <a16:creationId xmlns:a16="http://schemas.microsoft.com/office/drawing/2014/main" id="{1AC3F09C-546C-4761-97D0-E45DBDBC4B68}"/>
              </a:ext>
            </a:extLst>
          </p:cNvPr>
          <p:cNvSpPr txBox="1"/>
          <p:nvPr/>
        </p:nvSpPr>
        <p:spPr>
          <a:xfrm>
            <a:off x="413868" y="6627168"/>
            <a:ext cx="3972222" cy="230832"/>
          </a:xfrm>
          <a:prstGeom prst="rect">
            <a:avLst/>
          </a:prstGeom>
          <a:noFill/>
        </p:spPr>
        <p:txBody>
          <a:bodyPr wrap="square" rtlCol="0">
            <a:spAutoFit/>
          </a:bodyPr>
          <a:lstStyle/>
          <a:p>
            <a:r>
              <a:rPr lang="en-GB" sz="900" dirty="0">
                <a:solidFill>
                  <a:schemeClr val="bg1">
                    <a:lumMod val="65000"/>
                  </a:schemeClr>
                </a:solidFill>
              </a:rPr>
              <a:t>Source: NASA Scientific Visual Studio 2012</a:t>
            </a:r>
            <a:endParaRPr lang="en-DE" sz="900" dirty="0">
              <a:solidFill>
                <a:schemeClr val="bg1">
                  <a:lumMod val="65000"/>
                </a:schemeClr>
              </a:solidFill>
            </a:endParaRPr>
          </a:p>
        </p:txBody>
      </p:sp>
      <p:cxnSp>
        <p:nvCxnSpPr>
          <p:cNvPr id="10" name="Straight Connector 9">
            <a:extLst>
              <a:ext uri="{FF2B5EF4-FFF2-40B4-BE49-F238E27FC236}">
                <a16:creationId xmlns:a16="http://schemas.microsoft.com/office/drawing/2014/main" id="{74E454F8-E492-4BFF-B420-7A4687593A03}"/>
              </a:ext>
            </a:extLst>
          </p:cNvPr>
          <p:cNvCxnSpPr/>
          <p:nvPr/>
        </p:nvCxnSpPr>
        <p:spPr>
          <a:xfrm flipV="1">
            <a:off x="6859051" y="4535529"/>
            <a:ext cx="0" cy="1694457"/>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EC8485-2A02-4128-9E2D-5940AAA9EA03}"/>
              </a:ext>
            </a:extLst>
          </p:cNvPr>
          <p:cNvCxnSpPr/>
          <p:nvPr/>
        </p:nvCxnSpPr>
        <p:spPr>
          <a:xfrm flipH="1">
            <a:off x="1126749" y="5852959"/>
            <a:ext cx="7076849" cy="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147C85-73C0-4A59-83BB-75C703C66833}"/>
              </a:ext>
            </a:extLst>
          </p:cNvPr>
          <p:cNvCxnSpPr/>
          <p:nvPr/>
        </p:nvCxnSpPr>
        <p:spPr>
          <a:xfrm flipH="1">
            <a:off x="1126749" y="5111174"/>
            <a:ext cx="7076849" cy="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4C4D79-9D30-41FE-B7AC-40BE2FD2AE4F}"/>
              </a:ext>
            </a:extLst>
          </p:cNvPr>
          <p:cNvSpPr txBox="1"/>
          <p:nvPr/>
        </p:nvSpPr>
        <p:spPr>
          <a:xfrm>
            <a:off x="6503689" y="4104552"/>
            <a:ext cx="729687" cy="369332"/>
          </a:xfrm>
          <a:prstGeom prst="rect">
            <a:avLst/>
          </a:prstGeom>
          <a:noFill/>
        </p:spPr>
        <p:txBody>
          <a:bodyPr wrap="none" rtlCol="0">
            <a:spAutoFit/>
          </a:bodyPr>
          <a:lstStyle/>
          <a:p>
            <a:r>
              <a:rPr lang="en-GB" b="1" dirty="0">
                <a:solidFill>
                  <a:srgbClr val="FFC000"/>
                </a:solidFill>
              </a:rPr>
              <a:t>+3°C</a:t>
            </a:r>
            <a:endParaRPr lang="en-DE" b="1" dirty="0">
              <a:solidFill>
                <a:srgbClr val="FFC000"/>
              </a:solidFill>
            </a:endParaRPr>
          </a:p>
        </p:txBody>
      </p:sp>
      <p:sp>
        <p:nvSpPr>
          <p:cNvPr id="20" name="TextBox 19">
            <a:extLst>
              <a:ext uri="{FF2B5EF4-FFF2-40B4-BE49-F238E27FC236}">
                <a16:creationId xmlns:a16="http://schemas.microsoft.com/office/drawing/2014/main" id="{E471F616-8971-445D-A00D-E36FD45A208E}"/>
              </a:ext>
            </a:extLst>
          </p:cNvPr>
          <p:cNvSpPr txBox="1"/>
          <p:nvPr/>
        </p:nvSpPr>
        <p:spPr>
          <a:xfrm>
            <a:off x="1155330" y="5447166"/>
            <a:ext cx="612668" cy="369332"/>
          </a:xfrm>
          <a:prstGeom prst="rect">
            <a:avLst/>
          </a:prstGeom>
          <a:noFill/>
        </p:spPr>
        <p:txBody>
          <a:bodyPr wrap="none" rtlCol="0">
            <a:spAutoFit/>
          </a:bodyPr>
          <a:lstStyle/>
          <a:p>
            <a:r>
              <a:rPr lang="en-GB" b="1" dirty="0">
                <a:solidFill>
                  <a:srgbClr val="FFC000"/>
                </a:solidFill>
              </a:rPr>
              <a:t>~1%</a:t>
            </a:r>
            <a:endParaRPr lang="en-DE" b="1" dirty="0">
              <a:solidFill>
                <a:srgbClr val="FFC000"/>
              </a:solidFill>
            </a:endParaRPr>
          </a:p>
        </p:txBody>
      </p:sp>
      <p:sp>
        <p:nvSpPr>
          <p:cNvPr id="21" name="TextBox 20">
            <a:extLst>
              <a:ext uri="{FF2B5EF4-FFF2-40B4-BE49-F238E27FC236}">
                <a16:creationId xmlns:a16="http://schemas.microsoft.com/office/drawing/2014/main" id="{3DFF4AF3-F431-4CB2-A79E-E1BD485E467C}"/>
              </a:ext>
            </a:extLst>
          </p:cNvPr>
          <p:cNvSpPr txBox="1"/>
          <p:nvPr/>
        </p:nvSpPr>
        <p:spPr>
          <a:xfrm>
            <a:off x="1155330" y="4746265"/>
            <a:ext cx="816249" cy="369332"/>
          </a:xfrm>
          <a:prstGeom prst="rect">
            <a:avLst/>
          </a:prstGeom>
          <a:noFill/>
        </p:spPr>
        <p:txBody>
          <a:bodyPr wrap="none" rtlCol="0">
            <a:spAutoFit/>
          </a:bodyPr>
          <a:lstStyle/>
          <a:p>
            <a:r>
              <a:rPr lang="en-GB" b="1" dirty="0">
                <a:solidFill>
                  <a:srgbClr val="FFC000"/>
                </a:solidFill>
              </a:rPr>
              <a:t>~ 10%</a:t>
            </a:r>
            <a:endParaRPr lang="en-DE" b="1" dirty="0">
              <a:solidFill>
                <a:srgbClr val="FFC000"/>
              </a:solidFill>
            </a:endParaRPr>
          </a:p>
        </p:txBody>
      </p:sp>
      <p:grpSp>
        <p:nvGrpSpPr>
          <p:cNvPr id="15" name="Group 14">
            <a:extLst>
              <a:ext uri="{FF2B5EF4-FFF2-40B4-BE49-F238E27FC236}">
                <a16:creationId xmlns:a16="http://schemas.microsoft.com/office/drawing/2014/main" id="{2438FE6B-799A-4FB9-A10F-9B3A301E34F2}"/>
              </a:ext>
            </a:extLst>
          </p:cNvPr>
          <p:cNvGrpSpPr/>
          <p:nvPr/>
        </p:nvGrpSpPr>
        <p:grpSpPr>
          <a:xfrm>
            <a:off x="1760132" y="2862396"/>
            <a:ext cx="2395611" cy="849795"/>
            <a:chOff x="1760132" y="2862396"/>
            <a:chExt cx="2395611" cy="849795"/>
          </a:xfrm>
        </p:grpSpPr>
        <p:sp>
          <p:nvSpPr>
            <p:cNvPr id="8" name="TextBox 7">
              <a:extLst>
                <a:ext uri="{FF2B5EF4-FFF2-40B4-BE49-F238E27FC236}">
                  <a16:creationId xmlns:a16="http://schemas.microsoft.com/office/drawing/2014/main" id="{8545E79B-CAE4-46B4-9C81-12353CFD70E9}"/>
                </a:ext>
              </a:extLst>
            </p:cNvPr>
            <p:cNvSpPr txBox="1"/>
            <p:nvPr/>
          </p:nvSpPr>
          <p:spPr>
            <a:xfrm>
              <a:off x="1760132" y="2862396"/>
              <a:ext cx="1244251" cy="369332"/>
            </a:xfrm>
            <a:prstGeom prst="rect">
              <a:avLst/>
            </a:prstGeom>
            <a:noFill/>
          </p:spPr>
          <p:txBody>
            <a:bodyPr wrap="none" rtlCol="0">
              <a:spAutoFit/>
            </a:bodyPr>
            <a:lstStyle/>
            <a:p>
              <a:r>
                <a:rPr lang="en-GB" dirty="0">
                  <a:solidFill>
                    <a:srgbClr val="57C845"/>
                  </a:solidFill>
                </a:rPr>
                <a:t>1950-1960</a:t>
              </a:r>
            </a:p>
          </p:txBody>
        </p:sp>
        <p:grpSp>
          <p:nvGrpSpPr>
            <p:cNvPr id="14" name="Group 13">
              <a:extLst>
                <a:ext uri="{FF2B5EF4-FFF2-40B4-BE49-F238E27FC236}">
                  <a16:creationId xmlns:a16="http://schemas.microsoft.com/office/drawing/2014/main" id="{727B5953-763E-412B-948A-2225B0F87BE7}"/>
                </a:ext>
              </a:extLst>
            </p:cNvPr>
            <p:cNvGrpSpPr/>
            <p:nvPr/>
          </p:nvGrpSpPr>
          <p:grpSpPr>
            <a:xfrm>
              <a:off x="2926508" y="3043451"/>
              <a:ext cx="1229235" cy="668740"/>
              <a:chOff x="2926508" y="3043451"/>
              <a:chExt cx="1229235" cy="668740"/>
            </a:xfrm>
          </p:grpSpPr>
          <p:cxnSp>
            <p:nvCxnSpPr>
              <p:cNvPr id="5" name="Straight Arrow Connector 4">
                <a:extLst>
                  <a:ext uri="{FF2B5EF4-FFF2-40B4-BE49-F238E27FC236}">
                    <a16:creationId xmlns:a16="http://schemas.microsoft.com/office/drawing/2014/main" id="{707CA9CF-381A-424A-9B46-E9E2DCF40156}"/>
                  </a:ext>
                </a:extLst>
              </p:cNvPr>
              <p:cNvCxnSpPr/>
              <p:nvPr/>
            </p:nvCxnSpPr>
            <p:spPr>
              <a:xfrm>
                <a:off x="3104866" y="3043451"/>
                <a:ext cx="1050877" cy="668740"/>
              </a:xfrm>
              <a:prstGeom prst="straightConnector1">
                <a:avLst/>
              </a:prstGeom>
              <a:ln>
                <a:solidFill>
                  <a:srgbClr val="57C84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9F92C6-F605-4EC1-B529-CCCC0E92A094}"/>
                  </a:ext>
                </a:extLst>
              </p:cNvPr>
              <p:cNvCxnSpPr>
                <a:cxnSpLocks/>
              </p:cNvCxnSpPr>
              <p:nvPr/>
            </p:nvCxnSpPr>
            <p:spPr>
              <a:xfrm flipH="1">
                <a:off x="2926508" y="3043451"/>
                <a:ext cx="178433" cy="0"/>
              </a:xfrm>
              <a:prstGeom prst="line">
                <a:avLst/>
              </a:prstGeom>
              <a:ln>
                <a:solidFill>
                  <a:srgbClr val="57C845"/>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893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22" presetClass="entr" presetSubtype="2" fill="hold" nodeType="afterEffect">
                                  <p:stCondLst>
                                    <p:cond delay="50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right)">
                                      <p:cBhvr>
                                        <p:cTn id="29" dur="500"/>
                                        <p:tgtEl>
                                          <p:spTgt spid="1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12"/>
                </p:tgtEl>
              </p:cMediaNode>
            </p:video>
          </p:childTnLst>
        </p:cTn>
      </p:par>
    </p:tnLst>
    <p:bldLst>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F9EE-47C6-438D-99BE-D996B0F4BE8B}"/>
              </a:ext>
            </a:extLst>
          </p:cNvPr>
          <p:cNvSpPr>
            <a:spLocks noGrp="1"/>
          </p:cNvSpPr>
          <p:nvPr>
            <p:ph type="title"/>
          </p:nvPr>
        </p:nvSpPr>
        <p:spPr/>
        <p:txBody>
          <a:bodyPr/>
          <a:lstStyle/>
          <a:p>
            <a:r>
              <a:rPr lang="en-GB" dirty="0"/>
              <a:t>Feeling global heating: 2019 heatwaves</a:t>
            </a:r>
            <a:endParaRPr lang="en-DE" dirty="0"/>
          </a:p>
        </p:txBody>
      </p:sp>
      <p:pic>
        <p:nvPicPr>
          <p:cNvPr id="8" name="Content Placeholder 7">
            <a:extLst>
              <a:ext uri="{FF2B5EF4-FFF2-40B4-BE49-F238E27FC236}">
                <a16:creationId xmlns:a16="http://schemas.microsoft.com/office/drawing/2014/main" id="{E821DE60-860D-4ADD-B102-73018D7EA47F}"/>
              </a:ext>
            </a:extLst>
          </p:cNvPr>
          <p:cNvPicPr>
            <a:picLocks noGrp="1" noChangeAspect="1"/>
          </p:cNvPicPr>
          <p:nvPr>
            <p:ph sz="half" idx="1"/>
          </p:nvPr>
        </p:nvPicPr>
        <p:blipFill>
          <a:blip r:embed="rId3"/>
          <a:stretch>
            <a:fillRect/>
          </a:stretch>
        </p:blipFill>
        <p:spPr>
          <a:xfrm>
            <a:off x="2980117" y="1451757"/>
            <a:ext cx="2053950" cy="1823908"/>
          </a:xfrm>
        </p:spPr>
      </p:pic>
      <p:pic>
        <p:nvPicPr>
          <p:cNvPr id="7" name="Content Placeholder 6">
            <a:extLst>
              <a:ext uri="{FF2B5EF4-FFF2-40B4-BE49-F238E27FC236}">
                <a16:creationId xmlns:a16="http://schemas.microsoft.com/office/drawing/2014/main" id="{1B8EE6A5-040A-42F5-B72C-1963DDA8FF6C}"/>
              </a:ext>
            </a:extLst>
          </p:cNvPr>
          <p:cNvPicPr>
            <a:picLocks noGrp="1" noChangeAspect="1"/>
          </p:cNvPicPr>
          <p:nvPr>
            <p:ph sz="half" idx="2"/>
          </p:nvPr>
        </p:nvPicPr>
        <p:blipFill>
          <a:blip r:embed="rId4"/>
          <a:stretch>
            <a:fillRect/>
          </a:stretch>
        </p:blipFill>
        <p:spPr>
          <a:xfrm>
            <a:off x="677334" y="2863800"/>
            <a:ext cx="2184760" cy="1285152"/>
          </a:xfrm>
        </p:spPr>
      </p:pic>
      <p:pic>
        <p:nvPicPr>
          <p:cNvPr id="5" name="Picture 4">
            <a:extLst>
              <a:ext uri="{FF2B5EF4-FFF2-40B4-BE49-F238E27FC236}">
                <a16:creationId xmlns:a16="http://schemas.microsoft.com/office/drawing/2014/main" id="{DBBC29F5-A4DA-474B-9386-822DC663DCAA}"/>
              </a:ext>
            </a:extLst>
          </p:cNvPr>
          <p:cNvPicPr>
            <a:picLocks noChangeAspect="1"/>
          </p:cNvPicPr>
          <p:nvPr/>
        </p:nvPicPr>
        <p:blipFill rotWithShape="1">
          <a:blip r:embed="rId5"/>
          <a:srcRect l="28503" t="10918" r="29737" b="10335"/>
          <a:stretch/>
        </p:blipFill>
        <p:spPr>
          <a:xfrm>
            <a:off x="5034067" y="1270000"/>
            <a:ext cx="4295839" cy="5400485"/>
          </a:xfrm>
          <a:prstGeom prst="rect">
            <a:avLst/>
          </a:prstGeom>
        </p:spPr>
      </p:pic>
      <p:sp>
        <p:nvSpPr>
          <p:cNvPr id="9" name="TextBox 8">
            <a:extLst>
              <a:ext uri="{FF2B5EF4-FFF2-40B4-BE49-F238E27FC236}">
                <a16:creationId xmlns:a16="http://schemas.microsoft.com/office/drawing/2014/main" id="{645C0109-3399-4560-AAB0-1803F069150C}"/>
              </a:ext>
            </a:extLst>
          </p:cNvPr>
          <p:cNvSpPr txBox="1"/>
          <p:nvPr/>
        </p:nvSpPr>
        <p:spPr>
          <a:xfrm>
            <a:off x="424755" y="6457890"/>
            <a:ext cx="4656400" cy="400110"/>
          </a:xfrm>
          <a:prstGeom prst="rect">
            <a:avLst/>
          </a:prstGeom>
          <a:noFill/>
        </p:spPr>
        <p:txBody>
          <a:bodyPr wrap="square" rtlCol="0">
            <a:spAutoFit/>
          </a:bodyPr>
          <a:lstStyle/>
          <a:p>
            <a:r>
              <a:rPr lang="en-GB" sz="1000" dirty="0">
                <a:solidFill>
                  <a:schemeClr val="bg1">
                    <a:lumMod val="65000"/>
                  </a:schemeClr>
                </a:solidFill>
              </a:rPr>
              <a:t>Sources: Guardian 2019 (Georgina Stubbs/PA), @jack7moss /Twitter, dubrevetaubac.fr, NPS Climate Change Response, The Blue diamond gallery, </a:t>
            </a:r>
            <a:endParaRPr lang="en-DE" sz="1000" dirty="0">
              <a:solidFill>
                <a:schemeClr val="bg1">
                  <a:lumMod val="65000"/>
                </a:schemeClr>
              </a:solidFill>
            </a:endParaRPr>
          </a:p>
        </p:txBody>
      </p:sp>
      <p:pic>
        <p:nvPicPr>
          <p:cNvPr id="11" name="Picture 10">
            <a:extLst>
              <a:ext uri="{FF2B5EF4-FFF2-40B4-BE49-F238E27FC236}">
                <a16:creationId xmlns:a16="http://schemas.microsoft.com/office/drawing/2014/main" id="{C700585C-FD05-4E52-A164-2EF92C981768}"/>
              </a:ext>
            </a:extLst>
          </p:cNvPr>
          <p:cNvPicPr>
            <a:picLocks noChangeAspect="1"/>
          </p:cNvPicPr>
          <p:nvPr/>
        </p:nvPicPr>
        <p:blipFill>
          <a:blip r:embed="rId6"/>
          <a:stretch>
            <a:fillRect/>
          </a:stretch>
        </p:blipFill>
        <p:spPr>
          <a:xfrm>
            <a:off x="677334" y="1451757"/>
            <a:ext cx="2201333" cy="1320800"/>
          </a:xfrm>
          <a:prstGeom prst="rect">
            <a:avLst/>
          </a:prstGeom>
        </p:spPr>
      </p:pic>
      <p:pic>
        <p:nvPicPr>
          <p:cNvPr id="13" name="Picture 12">
            <a:extLst>
              <a:ext uri="{FF2B5EF4-FFF2-40B4-BE49-F238E27FC236}">
                <a16:creationId xmlns:a16="http://schemas.microsoft.com/office/drawing/2014/main" id="{DAA299B0-A8D5-4531-9156-188A082EFE1E}"/>
              </a:ext>
            </a:extLst>
          </p:cNvPr>
          <p:cNvPicPr>
            <a:picLocks noChangeAspect="1"/>
          </p:cNvPicPr>
          <p:nvPr/>
        </p:nvPicPr>
        <p:blipFill>
          <a:blip r:embed="rId7"/>
          <a:stretch>
            <a:fillRect/>
          </a:stretch>
        </p:blipFill>
        <p:spPr>
          <a:xfrm>
            <a:off x="677334" y="4245456"/>
            <a:ext cx="2184759" cy="1228927"/>
          </a:xfrm>
          <a:prstGeom prst="rect">
            <a:avLst/>
          </a:prstGeom>
        </p:spPr>
      </p:pic>
      <p:pic>
        <p:nvPicPr>
          <p:cNvPr id="15" name="Picture 14">
            <a:extLst>
              <a:ext uri="{FF2B5EF4-FFF2-40B4-BE49-F238E27FC236}">
                <a16:creationId xmlns:a16="http://schemas.microsoft.com/office/drawing/2014/main" id="{11092B1F-BB5F-455E-AC99-E58BE9E8FBAB}"/>
              </a:ext>
            </a:extLst>
          </p:cNvPr>
          <p:cNvPicPr>
            <a:picLocks noChangeAspect="1"/>
          </p:cNvPicPr>
          <p:nvPr/>
        </p:nvPicPr>
        <p:blipFill>
          <a:blip r:embed="rId8"/>
          <a:stretch>
            <a:fillRect/>
          </a:stretch>
        </p:blipFill>
        <p:spPr>
          <a:xfrm>
            <a:off x="2980117" y="3524097"/>
            <a:ext cx="2059669" cy="1373113"/>
          </a:xfrm>
          <a:prstGeom prst="rect">
            <a:avLst/>
          </a:prstGeom>
        </p:spPr>
      </p:pic>
    </p:spTree>
    <p:extLst>
      <p:ext uri="{BB962C8B-B14F-4D97-AF65-F5344CB8AC3E}">
        <p14:creationId xmlns:p14="http://schemas.microsoft.com/office/powerpoint/2010/main" val="37765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sp>
        <p:nvSpPr>
          <p:cNvPr id="7" name="TextBox 6">
            <a:extLst>
              <a:ext uri="{FF2B5EF4-FFF2-40B4-BE49-F238E27FC236}">
                <a16:creationId xmlns:a16="http://schemas.microsoft.com/office/drawing/2014/main" id="{B361E608-2B28-4609-AD63-7DB2E1817480}"/>
              </a:ext>
            </a:extLst>
          </p:cNvPr>
          <p:cNvSpPr txBox="1"/>
          <p:nvPr/>
        </p:nvSpPr>
        <p:spPr>
          <a:xfrm>
            <a:off x="444403" y="6627168"/>
            <a:ext cx="3140764" cy="230832"/>
          </a:xfrm>
          <a:prstGeom prst="rect">
            <a:avLst/>
          </a:prstGeom>
          <a:noFill/>
        </p:spPr>
        <p:txBody>
          <a:bodyPr wrap="square" rtlCol="0">
            <a:spAutoFit/>
          </a:bodyPr>
          <a:lstStyle/>
          <a:p>
            <a:r>
              <a:rPr lang="en-GB" sz="900" dirty="0">
                <a:solidFill>
                  <a:schemeClr val="bg1">
                    <a:lumMod val="65000"/>
                  </a:schemeClr>
                </a:solidFill>
              </a:rPr>
              <a:t>Source: IPCC SR15 2018 (Chap. 1)</a:t>
            </a:r>
            <a:endParaRPr lang="en-DE" sz="900" dirty="0">
              <a:solidFill>
                <a:schemeClr val="bg1">
                  <a:lumMod val="65000"/>
                </a:schemeClr>
              </a:solidFill>
            </a:endParaRPr>
          </a:p>
        </p:txBody>
      </p:sp>
      <p:sp>
        <p:nvSpPr>
          <p:cNvPr id="3" name="Rectangle 2">
            <a:extLst>
              <a:ext uri="{FF2B5EF4-FFF2-40B4-BE49-F238E27FC236}">
                <a16:creationId xmlns:a16="http://schemas.microsoft.com/office/drawing/2014/main" id="{A9E418A7-280A-4734-B887-84E237827DD4}"/>
              </a:ext>
            </a:extLst>
          </p:cNvPr>
          <p:cNvSpPr/>
          <p:nvPr/>
        </p:nvSpPr>
        <p:spPr>
          <a:xfrm>
            <a:off x="444403" y="4951253"/>
            <a:ext cx="332721" cy="26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Rectangle 3">
            <a:extLst>
              <a:ext uri="{FF2B5EF4-FFF2-40B4-BE49-F238E27FC236}">
                <a16:creationId xmlns:a16="http://schemas.microsoft.com/office/drawing/2014/main" id="{C90F6E3E-D6AD-41EE-B5F3-95BB8BB63435}"/>
              </a:ext>
            </a:extLst>
          </p:cNvPr>
          <p:cNvSpPr/>
          <p:nvPr/>
        </p:nvSpPr>
        <p:spPr>
          <a:xfrm>
            <a:off x="2290813" y="2829827"/>
            <a:ext cx="2435914" cy="234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Content Placeholder 11">
            <a:extLst>
              <a:ext uri="{FF2B5EF4-FFF2-40B4-BE49-F238E27FC236}">
                <a16:creationId xmlns:a16="http://schemas.microsoft.com/office/drawing/2014/main" id="{0C7292E8-6643-46C1-9490-9E0DDB2781C0}"/>
              </a:ext>
            </a:extLst>
          </p:cNvPr>
          <p:cNvSpPr>
            <a:spLocks noGrp="1"/>
          </p:cNvSpPr>
          <p:nvPr>
            <p:ph sz="half" idx="2"/>
          </p:nvPr>
        </p:nvSpPr>
        <p:spPr/>
        <p:txBody>
          <a:bodyPr/>
          <a:lstStyle/>
          <a:p>
            <a:endParaRPr lang="en-DE"/>
          </a:p>
        </p:txBody>
      </p:sp>
      <p:sp>
        <p:nvSpPr>
          <p:cNvPr id="14" name="Content Placeholder 13">
            <a:extLst>
              <a:ext uri="{FF2B5EF4-FFF2-40B4-BE49-F238E27FC236}">
                <a16:creationId xmlns:a16="http://schemas.microsoft.com/office/drawing/2014/main" id="{37E49021-E40E-4870-B8C4-B48C5D973A94}"/>
              </a:ext>
            </a:extLst>
          </p:cNvPr>
          <p:cNvSpPr>
            <a:spLocks noGrp="1"/>
          </p:cNvSpPr>
          <p:nvPr>
            <p:ph sz="half" idx="1"/>
          </p:nvPr>
        </p:nvSpPr>
        <p:spPr/>
        <p:txBody>
          <a:bodyPr/>
          <a:lstStyle/>
          <a:p>
            <a:endParaRPr lang="en-DE"/>
          </a:p>
        </p:txBody>
      </p:sp>
      <p:pic>
        <p:nvPicPr>
          <p:cNvPr id="19" name="Content Placeholder 6">
            <a:extLst>
              <a:ext uri="{FF2B5EF4-FFF2-40B4-BE49-F238E27FC236}">
                <a16:creationId xmlns:a16="http://schemas.microsoft.com/office/drawing/2014/main" id="{2173784D-02BB-492E-B959-9798EC9A41B5}"/>
              </a:ext>
            </a:extLst>
          </p:cNvPr>
          <p:cNvPicPr>
            <a:picLocks noChangeAspect="1"/>
          </p:cNvPicPr>
          <p:nvPr/>
        </p:nvPicPr>
        <p:blipFill>
          <a:blip r:embed="rId3"/>
          <a:stretch>
            <a:fillRect/>
          </a:stretch>
        </p:blipFill>
        <p:spPr>
          <a:xfrm>
            <a:off x="571500" y="1919102"/>
            <a:ext cx="7684077" cy="4699443"/>
          </a:xfrm>
          <a:prstGeom prst="rect">
            <a:avLst/>
          </a:prstGeom>
        </p:spPr>
      </p:pic>
      <p:grpSp>
        <p:nvGrpSpPr>
          <p:cNvPr id="25" name="Group 24">
            <a:extLst>
              <a:ext uri="{FF2B5EF4-FFF2-40B4-BE49-F238E27FC236}">
                <a16:creationId xmlns:a16="http://schemas.microsoft.com/office/drawing/2014/main" id="{D0221605-ACCC-4224-AA05-CCC82605CF83}"/>
              </a:ext>
            </a:extLst>
          </p:cNvPr>
          <p:cNvGrpSpPr/>
          <p:nvPr/>
        </p:nvGrpSpPr>
        <p:grpSpPr>
          <a:xfrm>
            <a:off x="6666097" y="1849659"/>
            <a:ext cx="1443665" cy="1194877"/>
            <a:chOff x="6666097" y="1849659"/>
            <a:chExt cx="1443665" cy="1194877"/>
          </a:xfrm>
        </p:grpSpPr>
        <p:cxnSp>
          <p:nvCxnSpPr>
            <p:cNvPr id="20" name="Straight Arrow Connector 19">
              <a:extLst>
                <a:ext uri="{FF2B5EF4-FFF2-40B4-BE49-F238E27FC236}">
                  <a16:creationId xmlns:a16="http://schemas.microsoft.com/office/drawing/2014/main" id="{DF7FBB1D-67BB-45A9-8899-2D0E250FBB1A}"/>
                </a:ext>
              </a:extLst>
            </p:cNvPr>
            <p:cNvCxnSpPr/>
            <p:nvPr/>
          </p:nvCxnSpPr>
          <p:spPr>
            <a:xfrm>
              <a:off x="7387930" y="2280805"/>
              <a:ext cx="0" cy="763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FB55115-1972-49E1-93FB-FEEB17F483A1}"/>
                </a:ext>
              </a:extLst>
            </p:cNvPr>
            <p:cNvSpPr txBox="1"/>
            <p:nvPr/>
          </p:nvSpPr>
          <p:spPr>
            <a:xfrm>
              <a:off x="6666097" y="1849659"/>
              <a:ext cx="1443665" cy="369332"/>
            </a:xfrm>
            <a:prstGeom prst="rect">
              <a:avLst/>
            </a:prstGeom>
            <a:noFill/>
          </p:spPr>
          <p:txBody>
            <a:bodyPr wrap="none" rtlCol="0">
              <a:spAutoFit/>
            </a:bodyPr>
            <a:lstStyle/>
            <a:p>
              <a:r>
                <a:rPr lang="en-GB" dirty="0">
                  <a:solidFill>
                    <a:srgbClr val="FF0000"/>
                  </a:solidFill>
                </a:rPr>
                <a:t>We are here</a:t>
              </a:r>
              <a:endParaRPr lang="en-DE" dirty="0">
                <a:solidFill>
                  <a:srgbClr val="FF0000"/>
                </a:solidFill>
              </a:endParaRPr>
            </a:p>
          </p:txBody>
        </p:sp>
      </p:grpSp>
      <p:cxnSp>
        <p:nvCxnSpPr>
          <p:cNvPr id="23" name="Straight Connector 22">
            <a:extLst>
              <a:ext uri="{FF2B5EF4-FFF2-40B4-BE49-F238E27FC236}">
                <a16:creationId xmlns:a16="http://schemas.microsoft.com/office/drawing/2014/main" id="{54BC2A51-50E3-489A-B125-4617C551847B}"/>
              </a:ext>
            </a:extLst>
          </p:cNvPr>
          <p:cNvCxnSpPr/>
          <p:nvPr/>
        </p:nvCxnSpPr>
        <p:spPr>
          <a:xfrm flipH="1">
            <a:off x="1439141" y="3610841"/>
            <a:ext cx="6307282"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01AAC58-AD68-4A65-B5C5-36742054A0FA}"/>
              </a:ext>
            </a:extLst>
          </p:cNvPr>
          <p:cNvSpPr/>
          <p:nvPr/>
        </p:nvSpPr>
        <p:spPr>
          <a:xfrm>
            <a:off x="1517073" y="3602219"/>
            <a:ext cx="1771650" cy="2772604"/>
          </a:xfrm>
          <a:prstGeom prst="rect">
            <a:avLst/>
          </a:prstGeom>
          <a:solidFill>
            <a:srgbClr val="FF0000">
              <a:alpha val="20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488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pic>
        <p:nvPicPr>
          <p:cNvPr id="12" name="Content Placeholder 11">
            <a:extLst>
              <a:ext uri="{FF2B5EF4-FFF2-40B4-BE49-F238E27FC236}">
                <a16:creationId xmlns:a16="http://schemas.microsoft.com/office/drawing/2014/main" id="{9F0D43E9-80F3-4A85-BCC1-FD6FBC6FEDBA}"/>
              </a:ext>
            </a:extLst>
          </p:cNvPr>
          <p:cNvPicPr>
            <a:picLocks noGrp="1" noChangeAspect="1"/>
          </p:cNvPicPr>
          <p:nvPr>
            <p:ph idx="1"/>
          </p:nvPr>
        </p:nvPicPr>
        <p:blipFill rotWithShape="1">
          <a:blip r:embed="rId3"/>
          <a:srcRect l="53776" r="2592" b="69739"/>
          <a:stretch/>
        </p:blipFill>
        <p:spPr>
          <a:xfrm>
            <a:off x="677334" y="2070610"/>
            <a:ext cx="3384425" cy="2024510"/>
          </a:xfrm>
        </p:spPr>
      </p:pic>
      <p:sp>
        <p:nvSpPr>
          <p:cNvPr id="7" name="TextBox 6">
            <a:extLst>
              <a:ext uri="{FF2B5EF4-FFF2-40B4-BE49-F238E27FC236}">
                <a16:creationId xmlns:a16="http://schemas.microsoft.com/office/drawing/2014/main" id="{B361E608-2B28-4609-AD63-7DB2E1817480}"/>
              </a:ext>
            </a:extLst>
          </p:cNvPr>
          <p:cNvSpPr txBox="1"/>
          <p:nvPr/>
        </p:nvSpPr>
        <p:spPr>
          <a:xfrm>
            <a:off x="447312" y="6647539"/>
            <a:ext cx="3140764" cy="230832"/>
          </a:xfrm>
          <a:prstGeom prst="rect">
            <a:avLst/>
          </a:prstGeom>
          <a:noFill/>
        </p:spPr>
        <p:txBody>
          <a:bodyPr wrap="square" rtlCol="0">
            <a:spAutoFit/>
          </a:bodyPr>
          <a:lstStyle/>
          <a:p>
            <a:r>
              <a:rPr lang="en-GB" sz="900" dirty="0">
                <a:solidFill>
                  <a:schemeClr val="bg1">
                    <a:lumMod val="65000"/>
                  </a:schemeClr>
                </a:solidFill>
              </a:rPr>
              <a:t>Source: IPCC AR5 SYR 2014 (SPM)</a:t>
            </a:r>
            <a:endParaRPr lang="en-DE" sz="900" dirty="0">
              <a:solidFill>
                <a:schemeClr val="bg1">
                  <a:lumMod val="65000"/>
                </a:schemeClr>
              </a:solidFill>
            </a:endParaRPr>
          </a:p>
        </p:txBody>
      </p:sp>
      <p:pic>
        <p:nvPicPr>
          <p:cNvPr id="5" name="Content Placeholder 11">
            <a:extLst>
              <a:ext uri="{FF2B5EF4-FFF2-40B4-BE49-F238E27FC236}">
                <a16:creationId xmlns:a16="http://schemas.microsoft.com/office/drawing/2014/main" id="{514E5F86-64AF-44E2-A38A-9F61CCF6D2E6}"/>
              </a:ext>
            </a:extLst>
          </p:cNvPr>
          <p:cNvPicPr>
            <a:picLocks noChangeAspect="1"/>
          </p:cNvPicPr>
          <p:nvPr/>
        </p:nvPicPr>
        <p:blipFill rotWithShape="1">
          <a:blip r:embed="rId3"/>
          <a:srcRect l="50861" t="29765" r="1647" b="39974"/>
          <a:stretch/>
        </p:blipFill>
        <p:spPr>
          <a:xfrm>
            <a:off x="447312" y="4219329"/>
            <a:ext cx="3683817" cy="2024509"/>
          </a:xfrm>
          <a:prstGeom prst="rect">
            <a:avLst/>
          </a:prstGeom>
        </p:spPr>
      </p:pic>
      <p:pic>
        <p:nvPicPr>
          <p:cNvPr id="6" name="Content Placeholder 11">
            <a:extLst>
              <a:ext uri="{FF2B5EF4-FFF2-40B4-BE49-F238E27FC236}">
                <a16:creationId xmlns:a16="http://schemas.microsoft.com/office/drawing/2014/main" id="{BBAD311B-A150-4981-B86D-3BB138CAC0ED}"/>
              </a:ext>
            </a:extLst>
          </p:cNvPr>
          <p:cNvPicPr>
            <a:picLocks noChangeAspect="1"/>
          </p:cNvPicPr>
          <p:nvPr/>
        </p:nvPicPr>
        <p:blipFill rotWithShape="1">
          <a:blip r:embed="rId3"/>
          <a:srcRect l="50861" t="59068"/>
          <a:stretch/>
        </p:blipFill>
        <p:spPr>
          <a:xfrm>
            <a:off x="4800601" y="2630593"/>
            <a:ext cx="3958650" cy="2844058"/>
          </a:xfrm>
          <a:prstGeom prst="rect">
            <a:avLst/>
          </a:prstGeom>
        </p:spPr>
      </p:pic>
      <p:sp>
        <p:nvSpPr>
          <p:cNvPr id="3" name="Rectangle 2">
            <a:extLst>
              <a:ext uri="{FF2B5EF4-FFF2-40B4-BE49-F238E27FC236}">
                <a16:creationId xmlns:a16="http://schemas.microsoft.com/office/drawing/2014/main" id="{13BB8A78-C427-46A7-B7B2-500209A27CF9}"/>
              </a:ext>
            </a:extLst>
          </p:cNvPr>
          <p:cNvSpPr/>
          <p:nvPr/>
        </p:nvSpPr>
        <p:spPr>
          <a:xfrm>
            <a:off x="4691743" y="2754085"/>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5D16E6D-EC27-4988-B3BB-DC57E1FA5488}"/>
              </a:ext>
            </a:extLst>
          </p:cNvPr>
          <p:cNvSpPr/>
          <p:nvPr/>
        </p:nvSpPr>
        <p:spPr>
          <a:xfrm>
            <a:off x="484112" y="3977610"/>
            <a:ext cx="38644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203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Overwhelming evidence of climate change</a:t>
            </a:r>
            <a:endParaRPr lang="en-DE" dirty="0"/>
          </a:p>
        </p:txBody>
      </p:sp>
      <p:pic>
        <p:nvPicPr>
          <p:cNvPr id="3" name="Picture 2">
            <a:extLst>
              <a:ext uri="{FF2B5EF4-FFF2-40B4-BE49-F238E27FC236}">
                <a16:creationId xmlns:a16="http://schemas.microsoft.com/office/drawing/2014/main" id="{493C34FF-3B7A-419F-8159-E38EA9A03228}"/>
              </a:ext>
            </a:extLst>
          </p:cNvPr>
          <p:cNvPicPr>
            <a:picLocks noChangeAspect="1"/>
          </p:cNvPicPr>
          <p:nvPr/>
        </p:nvPicPr>
        <p:blipFill rotWithShape="1">
          <a:blip r:embed="rId3"/>
          <a:srcRect l="25909" t="18666" r="27417" b="2144"/>
          <a:stretch/>
        </p:blipFill>
        <p:spPr>
          <a:xfrm>
            <a:off x="3425903" y="1893525"/>
            <a:ext cx="4166482" cy="4490188"/>
          </a:xfrm>
          <a:prstGeom prst="rect">
            <a:avLst/>
          </a:prstGeom>
        </p:spPr>
      </p:pic>
      <p:sp>
        <p:nvSpPr>
          <p:cNvPr id="4" name="Rectangle 3">
            <a:extLst>
              <a:ext uri="{FF2B5EF4-FFF2-40B4-BE49-F238E27FC236}">
                <a16:creationId xmlns:a16="http://schemas.microsoft.com/office/drawing/2014/main" id="{0376A37F-24A5-434B-B79B-D9512E2A44DF}"/>
              </a:ext>
            </a:extLst>
          </p:cNvPr>
          <p:cNvSpPr/>
          <p:nvPr/>
        </p:nvSpPr>
        <p:spPr>
          <a:xfrm>
            <a:off x="3717357" y="6048428"/>
            <a:ext cx="3106646" cy="39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320FFCCF-2D9E-48EC-B465-FAE2438420E6}"/>
              </a:ext>
            </a:extLst>
          </p:cNvPr>
          <p:cNvSpPr txBox="1"/>
          <p:nvPr/>
        </p:nvSpPr>
        <p:spPr>
          <a:xfrm>
            <a:off x="465576" y="6627168"/>
            <a:ext cx="2337683" cy="230832"/>
          </a:xfrm>
          <a:prstGeom prst="rect">
            <a:avLst/>
          </a:prstGeom>
          <a:noFill/>
        </p:spPr>
        <p:txBody>
          <a:bodyPr wrap="square" rtlCol="0">
            <a:spAutoFit/>
          </a:bodyPr>
          <a:lstStyle/>
          <a:p>
            <a:r>
              <a:rPr lang="en-GB" sz="900" dirty="0">
                <a:solidFill>
                  <a:schemeClr val="bg1">
                    <a:lumMod val="65000"/>
                  </a:schemeClr>
                </a:solidFill>
              </a:rPr>
              <a:t>Source: WEF 2019</a:t>
            </a:r>
            <a:endParaRPr lang="en-DE" sz="900" dirty="0">
              <a:solidFill>
                <a:schemeClr val="bg1">
                  <a:lumMod val="65000"/>
                </a:schemeClr>
              </a:solidFill>
            </a:endParaRPr>
          </a:p>
        </p:txBody>
      </p:sp>
      <p:pic>
        <p:nvPicPr>
          <p:cNvPr id="11" name="Picture 10">
            <a:extLst>
              <a:ext uri="{FF2B5EF4-FFF2-40B4-BE49-F238E27FC236}">
                <a16:creationId xmlns:a16="http://schemas.microsoft.com/office/drawing/2014/main" id="{2A7CB310-9AC0-404C-8FBE-42856FA9500F}"/>
              </a:ext>
            </a:extLst>
          </p:cNvPr>
          <p:cNvPicPr>
            <a:picLocks noChangeAspect="1"/>
          </p:cNvPicPr>
          <p:nvPr/>
        </p:nvPicPr>
        <p:blipFill rotWithShape="1">
          <a:blip r:embed="rId4"/>
          <a:srcRect l="30175" t="11908" r="29974" b="4608"/>
          <a:stretch/>
        </p:blipFill>
        <p:spPr>
          <a:xfrm>
            <a:off x="465576" y="2071089"/>
            <a:ext cx="2943547" cy="4110963"/>
          </a:xfrm>
          <a:prstGeom prst="rect">
            <a:avLst/>
          </a:prstGeom>
        </p:spPr>
      </p:pic>
      <p:pic>
        <p:nvPicPr>
          <p:cNvPr id="15" name="Picture 14">
            <a:extLst>
              <a:ext uri="{FF2B5EF4-FFF2-40B4-BE49-F238E27FC236}">
                <a16:creationId xmlns:a16="http://schemas.microsoft.com/office/drawing/2014/main" id="{6D6C4B9B-02CA-400F-AF18-79347A85DF04}"/>
              </a:ext>
            </a:extLst>
          </p:cNvPr>
          <p:cNvPicPr>
            <a:picLocks noChangeAspect="1"/>
          </p:cNvPicPr>
          <p:nvPr/>
        </p:nvPicPr>
        <p:blipFill rotWithShape="1">
          <a:blip r:embed="rId3"/>
          <a:srcRect l="55238" t="20429" r="27417" b="67295"/>
          <a:stretch/>
        </p:blipFill>
        <p:spPr>
          <a:xfrm>
            <a:off x="7609165" y="2433292"/>
            <a:ext cx="3461714" cy="1556122"/>
          </a:xfrm>
          <a:prstGeom prst="rect">
            <a:avLst/>
          </a:prstGeom>
          <a:ln w="38100">
            <a:solidFill>
              <a:srgbClr val="FF0000"/>
            </a:solidFill>
            <a:prstDash val="dash"/>
          </a:ln>
        </p:spPr>
      </p:pic>
      <p:sp>
        <p:nvSpPr>
          <p:cNvPr id="7" name="Rectangle 6">
            <a:extLst>
              <a:ext uri="{FF2B5EF4-FFF2-40B4-BE49-F238E27FC236}">
                <a16:creationId xmlns:a16="http://schemas.microsoft.com/office/drawing/2014/main" id="{CDA0D211-DAE3-4ACE-97BE-3E96F76D3D9F}"/>
              </a:ext>
            </a:extLst>
          </p:cNvPr>
          <p:cNvSpPr/>
          <p:nvPr/>
        </p:nvSpPr>
        <p:spPr>
          <a:xfrm>
            <a:off x="6157692" y="2071089"/>
            <a:ext cx="1307633" cy="64481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9441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Modern human activities cause climate change</a:t>
            </a:r>
            <a:endParaRPr lang="en-DE" dirty="0"/>
          </a:p>
        </p:txBody>
      </p:sp>
      <p:sp>
        <p:nvSpPr>
          <p:cNvPr id="10" name="TextBox 9">
            <a:extLst>
              <a:ext uri="{FF2B5EF4-FFF2-40B4-BE49-F238E27FC236}">
                <a16:creationId xmlns:a16="http://schemas.microsoft.com/office/drawing/2014/main" id="{109DCBAD-CE9C-4C94-88F5-9093B391D968}"/>
              </a:ext>
            </a:extLst>
          </p:cNvPr>
          <p:cNvSpPr txBox="1"/>
          <p:nvPr/>
        </p:nvSpPr>
        <p:spPr>
          <a:xfrm>
            <a:off x="464910" y="6627168"/>
            <a:ext cx="3140764" cy="230832"/>
          </a:xfrm>
          <a:prstGeom prst="rect">
            <a:avLst/>
          </a:prstGeom>
          <a:noFill/>
        </p:spPr>
        <p:txBody>
          <a:bodyPr wrap="square" rtlCol="0">
            <a:spAutoFit/>
          </a:bodyPr>
          <a:lstStyle/>
          <a:p>
            <a:r>
              <a:rPr lang="en-GB" sz="900" dirty="0">
                <a:solidFill>
                  <a:schemeClr val="bg1">
                    <a:lumMod val="65000"/>
                  </a:schemeClr>
                </a:solidFill>
              </a:rPr>
              <a:t>Source: IPCC AR5 SYR 2014 (SPM)</a:t>
            </a:r>
            <a:endParaRPr lang="en-DE" sz="900" dirty="0">
              <a:solidFill>
                <a:schemeClr val="bg1">
                  <a:lumMod val="65000"/>
                </a:schemeClr>
              </a:solidFill>
            </a:endParaRPr>
          </a:p>
        </p:txBody>
      </p:sp>
      <p:pic>
        <p:nvPicPr>
          <p:cNvPr id="11" name="Picture 10">
            <a:extLst>
              <a:ext uri="{FF2B5EF4-FFF2-40B4-BE49-F238E27FC236}">
                <a16:creationId xmlns:a16="http://schemas.microsoft.com/office/drawing/2014/main" id="{6C0E9BFE-A94C-4641-B6FE-AAADC31F8CED}"/>
              </a:ext>
            </a:extLst>
          </p:cNvPr>
          <p:cNvPicPr>
            <a:picLocks noChangeAspect="1"/>
          </p:cNvPicPr>
          <p:nvPr/>
        </p:nvPicPr>
        <p:blipFill rotWithShape="1">
          <a:blip r:embed="rId3"/>
          <a:srcRect l="29620" t="16116" r="29723" b="4927"/>
          <a:stretch/>
        </p:blipFill>
        <p:spPr>
          <a:xfrm>
            <a:off x="677334" y="2341993"/>
            <a:ext cx="2387521" cy="3091069"/>
          </a:xfrm>
          <a:prstGeom prst="rect">
            <a:avLst/>
          </a:prstGeom>
        </p:spPr>
      </p:pic>
      <p:grpSp>
        <p:nvGrpSpPr>
          <p:cNvPr id="4" name="Group 3">
            <a:extLst>
              <a:ext uri="{FF2B5EF4-FFF2-40B4-BE49-F238E27FC236}">
                <a16:creationId xmlns:a16="http://schemas.microsoft.com/office/drawing/2014/main" id="{F5656456-ED6F-4D02-ADC8-32858DD05251}"/>
              </a:ext>
            </a:extLst>
          </p:cNvPr>
          <p:cNvGrpSpPr/>
          <p:nvPr/>
        </p:nvGrpSpPr>
        <p:grpSpPr>
          <a:xfrm>
            <a:off x="3393284" y="3193165"/>
            <a:ext cx="5817793" cy="1388725"/>
            <a:chOff x="3393284" y="2914827"/>
            <a:chExt cx="5817793" cy="1388725"/>
          </a:xfrm>
        </p:grpSpPr>
        <p:sp>
          <p:nvSpPr>
            <p:cNvPr id="13" name="Rectangle 12">
              <a:extLst>
                <a:ext uri="{FF2B5EF4-FFF2-40B4-BE49-F238E27FC236}">
                  <a16:creationId xmlns:a16="http://schemas.microsoft.com/office/drawing/2014/main" id="{DB6D0977-1D20-4145-8C29-8B8F32BD6EBD}"/>
                </a:ext>
              </a:extLst>
            </p:cNvPr>
            <p:cNvSpPr/>
            <p:nvPr/>
          </p:nvSpPr>
          <p:spPr>
            <a:xfrm>
              <a:off x="3393284" y="2914827"/>
              <a:ext cx="5817793" cy="1388725"/>
            </a:xfrm>
            <a:prstGeom prst="rect">
              <a:avLst/>
            </a:prstGeom>
            <a:solidFill>
              <a:srgbClr val="5FCBE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2" name="TextBox 11">
              <a:extLst>
                <a:ext uri="{FF2B5EF4-FFF2-40B4-BE49-F238E27FC236}">
                  <a16:creationId xmlns:a16="http://schemas.microsoft.com/office/drawing/2014/main" id="{4595D1C7-6EE9-470A-9CDC-2C49810D1D0C}"/>
                </a:ext>
              </a:extLst>
            </p:cNvPr>
            <p:cNvSpPr txBox="1"/>
            <p:nvPr/>
          </p:nvSpPr>
          <p:spPr>
            <a:xfrm>
              <a:off x="3605674" y="3147524"/>
              <a:ext cx="5375082" cy="923330"/>
            </a:xfrm>
            <a:prstGeom prst="rect">
              <a:avLst/>
            </a:prstGeom>
            <a:noFill/>
          </p:spPr>
          <p:txBody>
            <a:bodyPr wrap="square" rtlCol="0">
              <a:spAutoFit/>
            </a:bodyPr>
            <a:lstStyle/>
            <a:p>
              <a:r>
                <a:rPr lang="en-GB" dirty="0"/>
                <a:t>“Human influence on the climate system is </a:t>
              </a:r>
              <a:r>
                <a:rPr lang="en-GB" b="1" dirty="0">
                  <a:solidFill>
                    <a:srgbClr val="0070C0"/>
                  </a:solidFill>
                </a:rPr>
                <a:t>clear</a:t>
              </a:r>
              <a:r>
                <a:rPr lang="en-GB" dirty="0"/>
                <a:t>, and recent anthropogenic emissions of greenhouse gases are the </a:t>
              </a:r>
              <a:r>
                <a:rPr lang="en-GB" b="1" dirty="0">
                  <a:solidFill>
                    <a:srgbClr val="0070C0"/>
                  </a:solidFill>
                </a:rPr>
                <a:t>highest in history</a:t>
              </a:r>
              <a:r>
                <a:rPr lang="en-GB" dirty="0"/>
                <a:t>.“</a:t>
              </a:r>
            </a:p>
          </p:txBody>
        </p:sp>
      </p:grpSp>
    </p:spTree>
    <p:extLst>
      <p:ext uri="{BB962C8B-B14F-4D97-AF65-F5344CB8AC3E}">
        <p14:creationId xmlns:p14="http://schemas.microsoft.com/office/powerpoint/2010/main" val="51769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885D-D414-4BD2-878F-2A7963A699DF}"/>
              </a:ext>
            </a:extLst>
          </p:cNvPr>
          <p:cNvSpPr>
            <a:spLocks noGrp="1"/>
          </p:cNvSpPr>
          <p:nvPr>
            <p:ph type="title"/>
          </p:nvPr>
        </p:nvSpPr>
        <p:spPr/>
        <p:txBody>
          <a:bodyPr/>
          <a:lstStyle/>
          <a:p>
            <a:r>
              <a:rPr lang="en-GB" dirty="0"/>
              <a:t>Why the 1.5°C and 2°C climate goals?</a:t>
            </a:r>
            <a:endParaRPr lang="en-DE" dirty="0"/>
          </a:p>
        </p:txBody>
      </p:sp>
      <p:pic>
        <p:nvPicPr>
          <p:cNvPr id="6" name="Content Placeholder 5">
            <a:extLst>
              <a:ext uri="{FF2B5EF4-FFF2-40B4-BE49-F238E27FC236}">
                <a16:creationId xmlns:a16="http://schemas.microsoft.com/office/drawing/2014/main" id="{70C78A7A-701A-49F6-A35F-89E814508D40}"/>
              </a:ext>
            </a:extLst>
          </p:cNvPr>
          <p:cNvPicPr>
            <a:picLocks noGrp="1" noChangeAspect="1"/>
          </p:cNvPicPr>
          <p:nvPr>
            <p:ph idx="1"/>
          </p:nvPr>
        </p:nvPicPr>
        <p:blipFill>
          <a:blip r:embed="rId3"/>
          <a:stretch>
            <a:fillRect/>
          </a:stretch>
        </p:blipFill>
        <p:spPr>
          <a:xfrm>
            <a:off x="2788700" y="2091395"/>
            <a:ext cx="3227164" cy="3600000"/>
          </a:xfrm>
        </p:spPr>
      </p:pic>
    </p:spTree>
    <p:extLst>
      <p:ext uri="{BB962C8B-B14F-4D97-AF65-F5344CB8AC3E}">
        <p14:creationId xmlns:p14="http://schemas.microsoft.com/office/powerpoint/2010/main" val="42561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11501</TotalTime>
  <Words>5195</Words>
  <Application>Microsoft Office PowerPoint</Application>
  <PresentationFormat>Widescreen</PresentationFormat>
  <Paragraphs>328</Paragraphs>
  <Slides>25</Slides>
  <Notes>24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Trebuchet MS</vt:lpstr>
      <vt:lpstr>Wingdings 3</vt:lpstr>
      <vt:lpstr>Facet</vt:lpstr>
      <vt:lpstr>A brief overview of the 1.5°C climate goal</vt:lpstr>
      <vt:lpstr>Feeling global heating: 2019 heatwaves</vt:lpstr>
      <vt:lpstr>Feeling global heating: 2019 heatwaves</vt:lpstr>
      <vt:lpstr>Feeling global heating: 2019 heatwaves</vt:lpstr>
      <vt:lpstr>Overwhelming evidence of climate change</vt:lpstr>
      <vt:lpstr>Overwhelming evidence of climate change</vt:lpstr>
      <vt:lpstr>Overwhelming evidence of climate change</vt:lpstr>
      <vt:lpstr>Modern human activities cause climate change</vt:lpstr>
      <vt:lpstr>Why the 1.5°C and 2°C climate goals?</vt:lpstr>
      <vt:lpstr>Why the 1.5°C and 2°C climate goals?</vt:lpstr>
      <vt:lpstr>Why the 1.5°C and 2°C climate goals?</vt:lpstr>
      <vt:lpstr>Why the 1.5°C and 2°C climate goals?</vt:lpstr>
      <vt:lpstr>Why the 1.5°C and 2°C climate goals?</vt:lpstr>
      <vt:lpstr>Why the 1.5°C and 2°C climate goals?</vt:lpstr>
      <vt:lpstr>Why the 1.5°C and 2°C climate goals?</vt:lpstr>
      <vt:lpstr>Why the 1.5°C and 2°C climate goals?</vt:lpstr>
      <vt:lpstr>The implications of staying below 1.5°C</vt:lpstr>
      <vt:lpstr>The implications of staying below 1.5°C</vt:lpstr>
      <vt:lpstr>The implications of staying below 1.5°C</vt:lpstr>
      <vt:lpstr>The implications of staying below 1.5°C</vt:lpstr>
      <vt:lpstr>The implications of staying below 1.5°C</vt:lpstr>
      <vt:lpstr>The implications of staying below 1.5°C</vt:lpstr>
      <vt:lpstr>The implications of staying below 1.5°C</vt:lpstr>
      <vt:lpstr>The implications of staying below 1.5°C</vt:lpstr>
      <vt:lpstr>4 take home messages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overview of the 1.5°C climate goal</dc:title>
  <dc:creator>Jérôme Hilaire</dc:creator>
  <cp:lastModifiedBy>Jérôme Hilaire</cp:lastModifiedBy>
  <cp:revision>152</cp:revision>
  <dcterms:created xsi:type="dcterms:W3CDTF">2019-09-05T13:34:42Z</dcterms:created>
  <dcterms:modified xsi:type="dcterms:W3CDTF">2019-09-24T13:58:40Z</dcterms:modified>
</cp:coreProperties>
</file>